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57" r:id="rId4"/>
    <p:sldId id="258" r:id="rId5"/>
    <p:sldId id="259" r:id="rId6"/>
    <p:sldId id="260" r:id="rId7"/>
    <p:sldId id="261" r:id="rId8"/>
    <p:sldId id="262" r:id="rId9"/>
    <p:sldId id="263" r:id="rId10"/>
    <p:sldId id="264" r:id="rId11"/>
    <p:sldId id="265" r:id="rId12"/>
    <p:sldId id="275" r:id="rId13"/>
    <p:sldId id="266" r:id="rId14"/>
    <p:sldId id="267" r:id="rId15"/>
    <p:sldId id="268" r:id="rId16"/>
    <p:sldId id="269" r:id="rId17"/>
    <p:sldId id="270" r:id="rId18"/>
    <p:sldId id="271" r:id="rId19"/>
    <p:sldId id="272" r:id="rId20"/>
    <p:sldId id="273"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72BFAC4-7D41-4338-8096-51B439A6C3AF}"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232126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2BFAC4-7D41-4338-8096-51B439A6C3AF}"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14076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2BFAC4-7D41-4338-8096-51B439A6C3AF}"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2899973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2BFAC4-7D41-4338-8096-51B439A6C3AF}"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168709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72BFAC4-7D41-4338-8096-51B439A6C3AF}"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765659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72BFAC4-7D41-4338-8096-51B439A6C3AF}" type="datetimeFigureOut">
              <a:rPr lang="fr-FR" smtClean="0"/>
              <a:t>14/12/2023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895682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72BFAC4-7D41-4338-8096-51B439A6C3AF}" type="datetimeFigureOut">
              <a:rPr lang="fr-FR" smtClean="0"/>
              <a:t>14/12/2023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2489673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72BFAC4-7D41-4338-8096-51B439A6C3AF}" type="datetimeFigureOut">
              <a:rPr lang="fr-FR" smtClean="0"/>
              <a:t>14/12/2023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1407771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2BFAC4-7D41-4338-8096-51B439A6C3AF}" type="datetimeFigureOut">
              <a:rPr lang="fr-FR" smtClean="0"/>
              <a:t>14/12/2023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3775615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72BFAC4-7D41-4338-8096-51B439A6C3AF}" type="datetimeFigureOut">
              <a:rPr lang="fr-FR" smtClean="0"/>
              <a:t>14/12/2023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1368723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72BFAC4-7D41-4338-8096-51B439A6C3AF}" type="datetimeFigureOut">
              <a:rPr lang="fr-FR" smtClean="0"/>
              <a:t>14/12/2023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1A8BEF2-3598-4BF1-84BA-E5B66B9DE7DB}" type="slidenum">
              <a:rPr lang="fr-FR" smtClean="0"/>
              <a:t>‹N°›</a:t>
            </a:fld>
            <a:endParaRPr lang="fr-FR"/>
          </a:p>
        </p:txBody>
      </p:sp>
    </p:spTree>
    <p:extLst>
      <p:ext uri="{BB962C8B-B14F-4D97-AF65-F5344CB8AC3E}">
        <p14:creationId xmlns:p14="http://schemas.microsoft.com/office/powerpoint/2010/main" val="1000583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2BFAC4-7D41-4338-8096-51B439A6C3AF}" type="datetimeFigureOut">
              <a:rPr lang="fr-FR" smtClean="0"/>
              <a:t>14/12/2023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8BEF2-3598-4BF1-84BA-E5B66B9DE7DB}" type="slidenum">
              <a:rPr lang="fr-FR" smtClean="0"/>
              <a:t>‹N°›</a:t>
            </a:fld>
            <a:endParaRPr lang="fr-FR"/>
          </a:p>
        </p:txBody>
      </p:sp>
    </p:spTree>
    <p:extLst>
      <p:ext uri="{BB962C8B-B14F-4D97-AF65-F5344CB8AC3E}">
        <p14:creationId xmlns:p14="http://schemas.microsoft.com/office/powerpoint/2010/main" val="1131588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484784"/>
            <a:ext cx="7772400" cy="2952327"/>
          </a:xfrm>
        </p:spPr>
        <p:txBody>
          <a:bodyPr>
            <a:normAutofit fontScale="90000"/>
          </a:bodyPr>
          <a:lstStyle/>
          <a:p>
            <a:r>
              <a:rPr lang="fr-FR" b="1" smtClean="0"/>
              <a:t> </a:t>
            </a:r>
            <a:r>
              <a:rPr lang="fr-FR" b="1" smtClean="0"/>
              <a:t>CHAPITRE IV: ENJEUX </a:t>
            </a:r>
            <a:r>
              <a:rPr lang="fr-FR" b="1" dirty="0" smtClean="0"/>
              <a:t>ET ACTEURS EXTERIEURS  DE LA SECURITE DES ESPACES TRANSFRONTALIERS EN AFRIQUE</a:t>
            </a:r>
            <a:endParaRPr lang="fr-FR" b="1" dirty="0"/>
          </a:p>
        </p:txBody>
      </p:sp>
    </p:spTree>
    <p:extLst>
      <p:ext uri="{BB962C8B-B14F-4D97-AF65-F5344CB8AC3E}">
        <p14:creationId xmlns:p14="http://schemas.microsoft.com/office/powerpoint/2010/main" val="13807550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Espaces transfrontaliers et insurrections</a:t>
            </a:r>
            <a:endParaRPr lang="fr-FR" sz="3600" b="1" dirty="0"/>
          </a:p>
        </p:txBody>
      </p:sp>
      <p:sp>
        <p:nvSpPr>
          <p:cNvPr id="3" name="Espace réservé du contenu 2"/>
          <p:cNvSpPr>
            <a:spLocks noGrp="1"/>
          </p:cNvSpPr>
          <p:nvPr>
            <p:ph idx="1"/>
          </p:nvPr>
        </p:nvSpPr>
        <p:spPr/>
        <p:txBody>
          <a:bodyPr>
            <a:normAutofit/>
          </a:bodyPr>
          <a:lstStyle/>
          <a:p>
            <a:pPr algn="ctr"/>
            <a:r>
              <a:rPr lang="fr-FR" dirty="0" smtClean="0"/>
              <a:t>Les frontières sont des espaces potentiellement instables, qui peuvent être traversées pour éliminer des bases rebelles, poursuivre les auteurs d’attaques cherchant à s’échapper dans le pays voisin ou détruire des lignes de communication, sans toutefois qu’il y ait atteinte à la souveraineté des pays  voisins. </a:t>
            </a:r>
          </a:p>
          <a:p>
            <a:endParaRPr lang="fr-FR" dirty="0"/>
          </a:p>
          <a:p>
            <a:endParaRPr lang="fr-FR" dirty="0" smtClean="0"/>
          </a:p>
        </p:txBody>
      </p:sp>
    </p:spTree>
    <p:extLst>
      <p:ext uri="{BB962C8B-B14F-4D97-AF65-F5344CB8AC3E}">
        <p14:creationId xmlns:p14="http://schemas.microsoft.com/office/powerpoint/2010/main" val="2814146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04664"/>
            <a:ext cx="8229600" cy="1296144"/>
          </a:xfrm>
        </p:spPr>
        <p:txBody>
          <a:bodyPr>
            <a:normAutofit fontScale="90000"/>
          </a:bodyPr>
          <a:lstStyle/>
          <a:p>
            <a:r>
              <a:rPr lang="fr-FR" b="1" dirty="0" smtClean="0"/>
              <a:t/>
            </a:r>
            <a:br>
              <a:rPr lang="fr-FR" b="1" dirty="0" smtClean="0"/>
            </a:br>
            <a:r>
              <a:rPr lang="fr-FR" sz="2700" b="1" dirty="0" smtClean="0"/>
              <a:t>Exemple: l’intervention de la Mauritanie ( France) Al-Qaïda au Maghreb islamique/ Sierra Leone/ Nigéria/ Tchad </a:t>
            </a:r>
            <a:endParaRPr lang="fr-FR" sz="2700" b="1" dirty="0"/>
          </a:p>
        </p:txBody>
      </p:sp>
      <p:sp>
        <p:nvSpPr>
          <p:cNvPr id="3" name="Espace réservé du contenu 2"/>
          <p:cNvSpPr>
            <a:spLocks noGrp="1"/>
          </p:cNvSpPr>
          <p:nvPr>
            <p:ph idx="1"/>
          </p:nvPr>
        </p:nvSpPr>
        <p:spPr>
          <a:xfrm>
            <a:off x="457200" y="1916832"/>
            <a:ext cx="8229600" cy="4209331"/>
          </a:xfrm>
        </p:spPr>
        <p:txBody>
          <a:bodyPr>
            <a:normAutofit fontScale="62500" lnSpcReduction="20000"/>
          </a:bodyPr>
          <a:lstStyle/>
          <a:p>
            <a:pPr marL="0" indent="0">
              <a:buNone/>
            </a:pPr>
            <a:endParaRPr lang="fr-FR" dirty="0"/>
          </a:p>
          <a:p>
            <a:pPr marL="0" indent="0">
              <a:buNone/>
            </a:pPr>
            <a:r>
              <a:rPr lang="fr-FR" dirty="0"/>
              <a:t>C</a:t>
            </a:r>
            <a:r>
              <a:rPr lang="fr-FR" dirty="0" smtClean="0"/>
              <a:t>ette stratégie a été adoptée par la Mauritanie (et la France), qui a conduit une série de raids contre Al-Qaida au Maghreb islamique (AQMI) en territoire malien en 2010. La porosité des frontières peut également être utilisée pour intervenir dans un pays voisin, par le biais d’une intervention directe ou en appuyant des milices alliées. </a:t>
            </a:r>
          </a:p>
          <a:p>
            <a:pPr marL="0" indent="0">
              <a:buNone/>
            </a:pPr>
            <a:endParaRPr lang="fr-FR" dirty="0"/>
          </a:p>
          <a:p>
            <a:pPr marL="0" indent="0">
              <a:buNone/>
            </a:pPr>
            <a:r>
              <a:rPr lang="fr-FR" dirty="0" smtClean="0"/>
              <a:t>Ce scénario a été largement mis en pratique au Libéria, en Sierra Leone, dans la région des Grands lacs et au Darfour. </a:t>
            </a:r>
          </a:p>
          <a:p>
            <a:pPr marL="0" indent="0">
              <a:buNone/>
            </a:pPr>
            <a:r>
              <a:rPr lang="fr-FR" dirty="0" smtClean="0"/>
              <a:t>Une autre stratégie consiste à mettre en place une force mixte chargée d’intervenir dans une région frontalière où les groupes armés circulent relativement librement. C’est le choix retenu par le Nigéria et ses voisins du lac Tchad, qui étendent le mandat de leur Force multinationale mixte (MNJFT) pour lutter contre Boko Haram à partir de 2015. </a:t>
            </a:r>
            <a:endParaRPr lang="fr-FR" dirty="0"/>
          </a:p>
        </p:txBody>
      </p:sp>
    </p:spTree>
    <p:extLst>
      <p:ext uri="{BB962C8B-B14F-4D97-AF65-F5344CB8AC3E}">
        <p14:creationId xmlns:p14="http://schemas.microsoft.com/office/powerpoint/2010/main" val="39952120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204864"/>
            <a:ext cx="8229600" cy="1143000"/>
          </a:xfrm>
        </p:spPr>
        <p:txBody>
          <a:bodyPr>
            <a:normAutofit fontScale="90000"/>
          </a:bodyPr>
          <a:lstStyle/>
          <a:p>
            <a:r>
              <a:rPr lang="fr-FR" b="1" dirty="0" smtClean="0"/>
              <a:t>LES </a:t>
            </a:r>
            <a:r>
              <a:rPr lang="fr-FR" b="1" smtClean="0"/>
              <a:t>ACTIONS  INITIEES </a:t>
            </a:r>
            <a:r>
              <a:rPr lang="fr-FR" b="1" dirty="0" smtClean="0"/>
              <a:t>PAR LES ACTEURS EXTERIEURS</a:t>
            </a:r>
            <a:endParaRPr lang="fr-FR" b="1" dirty="0"/>
          </a:p>
        </p:txBody>
      </p:sp>
    </p:spTree>
    <p:extLst>
      <p:ext uri="{BB962C8B-B14F-4D97-AF65-F5344CB8AC3E}">
        <p14:creationId xmlns:p14="http://schemas.microsoft.com/office/powerpoint/2010/main" val="22215782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868958"/>
          </a:xfrm>
        </p:spPr>
        <p:txBody>
          <a:bodyPr>
            <a:normAutofit fontScale="90000"/>
          </a:bodyPr>
          <a:lstStyle/>
          <a:p>
            <a:r>
              <a:rPr lang="fr-FR" b="1" dirty="0" smtClean="0"/>
              <a:t>Contribution des acteurs extérieurs à la sécurité des espaces transfrontaliers en Afrique </a:t>
            </a:r>
            <a:endParaRPr lang="fr-FR" b="1" dirty="0"/>
          </a:p>
        </p:txBody>
      </p:sp>
      <p:sp>
        <p:nvSpPr>
          <p:cNvPr id="3" name="Espace réservé du contenu 2"/>
          <p:cNvSpPr>
            <a:spLocks noGrp="1"/>
          </p:cNvSpPr>
          <p:nvPr>
            <p:ph idx="1"/>
          </p:nvPr>
        </p:nvSpPr>
        <p:spPr>
          <a:xfrm>
            <a:off x="457200" y="1988840"/>
            <a:ext cx="8229600" cy="4137323"/>
          </a:xfrm>
        </p:spPr>
        <p:txBody>
          <a:bodyPr/>
          <a:lstStyle/>
          <a:p>
            <a:r>
              <a:rPr lang="fr-FR" dirty="0" smtClean="0"/>
              <a:t>L’expansion des organisations extrémistes violentes au cours des années 2010 a conduit les pays occidentaux à adopter des stratégies sécuritaires qui tiennent compte de la nature transnationale des menaces en Afrique </a:t>
            </a:r>
            <a:endParaRPr lang="fr-FR" dirty="0"/>
          </a:p>
        </p:txBody>
      </p:sp>
    </p:spTree>
    <p:extLst>
      <p:ext uri="{BB962C8B-B14F-4D97-AF65-F5344CB8AC3E}">
        <p14:creationId xmlns:p14="http://schemas.microsoft.com/office/powerpoint/2010/main" val="4027803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Les Etats-Unis d’Amérique</a:t>
            </a:r>
            <a:endParaRPr lang="fr-FR" b="1" dirty="0"/>
          </a:p>
        </p:txBody>
      </p:sp>
      <p:sp>
        <p:nvSpPr>
          <p:cNvPr id="3" name="Espace réservé du contenu 2"/>
          <p:cNvSpPr>
            <a:spLocks noGrp="1"/>
          </p:cNvSpPr>
          <p:nvPr>
            <p:ph idx="1"/>
          </p:nvPr>
        </p:nvSpPr>
        <p:spPr/>
        <p:txBody>
          <a:bodyPr>
            <a:normAutofit lnSpcReduction="10000"/>
          </a:bodyPr>
          <a:lstStyle/>
          <a:p>
            <a:r>
              <a:rPr lang="fr-FR" dirty="0" smtClean="0"/>
              <a:t>Après les attaques du 11 septembre, les États-Unis identifient le Sahel et le Sahara comme une région potentiellement à risque pour la stabilité mondiale. En 2002, le Département d’État américain met en place l’Initiative Pan Sahel (PSI) afin de renforcer la surveillance des espaces transfrontières, le contrôle des trafics illégaux et d’améliorer la coordination en matière de sécurité régionale entre le Mali, la Mauritanie, le Niger et le Tchad</a:t>
            </a:r>
            <a:endParaRPr lang="fr-FR" dirty="0"/>
          </a:p>
        </p:txBody>
      </p:sp>
    </p:spTree>
    <p:extLst>
      <p:ext uri="{BB962C8B-B14F-4D97-AF65-F5344CB8AC3E}">
        <p14:creationId xmlns:p14="http://schemas.microsoft.com/office/powerpoint/2010/main" val="21226815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62500" lnSpcReduction="20000"/>
          </a:bodyPr>
          <a:lstStyle/>
          <a:p>
            <a:r>
              <a:rPr lang="fr-FR" dirty="0" smtClean="0"/>
              <a:t>La PSI est transformée en un programme anti-terroriste après la prise d’otages d’une trentaine de touristes occidentaux par </a:t>
            </a:r>
            <a:r>
              <a:rPr lang="fr-FR" b="1" dirty="0" smtClean="0"/>
              <a:t>le  </a:t>
            </a:r>
            <a:r>
              <a:rPr lang="fr-FR" b="1" dirty="0"/>
              <a:t>g</a:t>
            </a:r>
            <a:r>
              <a:rPr lang="fr-FR" b="1" dirty="0" smtClean="0"/>
              <a:t>roupe salafiste pour la Prédication et le Combat en Algérie</a:t>
            </a:r>
            <a:r>
              <a:rPr lang="fr-FR" dirty="0" smtClean="0"/>
              <a:t> (GSPC) dans le sud algérien en 2003.</a:t>
            </a:r>
          </a:p>
          <a:p>
            <a:endParaRPr lang="fr-FR" dirty="0" smtClean="0"/>
          </a:p>
          <a:p>
            <a:r>
              <a:rPr lang="fr-FR" dirty="0" smtClean="0"/>
              <a:t> L’aggravation de la situation sécuritaire conduit les États-Unis à remplacer la PSI par un programme plus ambitieux, l’Initiative contre le terrorisme transsaharien (TSCTI), à partir de 2005. La TSCTI comprend des exercices appelés </a:t>
            </a:r>
            <a:r>
              <a:rPr lang="fr-FR" b="1" dirty="0" err="1" smtClean="0"/>
              <a:t>Flintlock</a:t>
            </a:r>
            <a:r>
              <a:rPr lang="fr-FR" b="1" dirty="0" smtClean="0"/>
              <a:t> </a:t>
            </a:r>
            <a:r>
              <a:rPr lang="fr-FR" dirty="0" smtClean="0"/>
              <a:t>entre forces armées nationales et s’étend aux États du Maghreb ainsi qu’au Burkina Faso, au Sénégal et au Nigéria. </a:t>
            </a:r>
          </a:p>
          <a:p>
            <a:r>
              <a:rPr lang="fr-FR" dirty="0" smtClean="0"/>
              <a:t>Elle est incorporée au nouveau Commandement des États-Unis pour l’Afrique (AFRICOM) inauguré en 2007. </a:t>
            </a:r>
          </a:p>
          <a:p>
            <a:endParaRPr lang="fr-FR" dirty="0"/>
          </a:p>
          <a:p>
            <a:r>
              <a:rPr lang="fr-FR" dirty="0" smtClean="0"/>
              <a:t>L’investissement américain dans la région passe également par la construction de bases militaires destinées aux drones à Agadez et à </a:t>
            </a:r>
            <a:r>
              <a:rPr lang="fr-FR" dirty="0" err="1" smtClean="0"/>
              <a:t>Dirkou</a:t>
            </a:r>
            <a:endParaRPr lang="fr-FR" dirty="0" smtClean="0"/>
          </a:p>
          <a:p>
            <a:r>
              <a:rPr lang="fr-FR" dirty="0" smtClean="0"/>
              <a:t>(Niger) (</a:t>
            </a:r>
            <a:r>
              <a:rPr lang="fr-FR" dirty="0" err="1" smtClean="0"/>
              <a:t>Penney</a:t>
            </a:r>
            <a:r>
              <a:rPr lang="fr-FR" dirty="0" smtClean="0"/>
              <a:t> et al., 2018)</a:t>
            </a:r>
            <a:endParaRPr lang="fr-FR" dirty="0"/>
          </a:p>
        </p:txBody>
      </p:sp>
    </p:spTree>
    <p:extLst>
      <p:ext uri="{BB962C8B-B14F-4D97-AF65-F5344CB8AC3E}">
        <p14:creationId xmlns:p14="http://schemas.microsoft.com/office/powerpoint/2010/main" val="91619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94122"/>
          </a:xfrm>
        </p:spPr>
        <p:txBody>
          <a:bodyPr>
            <a:normAutofit/>
          </a:bodyPr>
          <a:lstStyle/>
          <a:p>
            <a:r>
              <a:rPr lang="fr-FR" sz="4000" b="1" dirty="0" smtClean="0"/>
              <a:t>La France </a:t>
            </a:r>
            <a:endParaRPr lang="fr-FR" sz="4000" b="1" dirty="0"/>
          </a:p>
        </p:txBody>
      </p:sp>
      <p:sp>
        <p:nvSpPr>
          <p:cNvPr id="3" name="Espace réservé du contenu 2"/>
          <p:cNvSpPr>
            <a:spLocks noGrp="1"/>
          </p:cNvSpPr>
          <p:nvPr>
            <p:ph idx="1"/>
          </p:nvPr>
        </p:nvSpPr>
        <p:spPr>
          <a:xfrm>
            <a:off x="457200" y="1196752"/>
            <a:ext cx="8507288" cy="4929411"/>
          </a:xfrm>
        </p:spPr>
        <p:txBody>
          <a:bodyPr>
            <a:normAutofit fontScale="70000" lnSpcReduction="20000"/>
          </a:bodyPr>
          <a:lstStyle/>
          <a:p>
            <a:pPr algn="just"/>
            <a:r>
              <a:rPr lang="fr-FR" dirty="0" smtClean="0"/>
              <a:t>La dimension transnationale des conflits est également au cœur des initiatives militaires de la France après que </a:t>
            </a:r>
            <a:r>
              <a:rPr lang="fr-FR" b="1" dirty="0" smtClean="0"/>
              <a:t>l’Opération Serval </a:t>
            </a:r>
            <a:r>
              <a:rPr lang="fr-FR" dirty="0" smtClean="0"/>
              <a:t>ait conduit à reconquérir le nord du Mali en 2013. </a:t>
            </a:r>
          </a:p>
          <a:p>
            <a:pPr algn="just"/>
            <a:endParaRPr lang="fr-FR" dirty="0"/>
          </a:p>
          <a:p>
            <a:pPr marL="0" indent="0" algn="just">
              <a:buNone/>
            </a:pPr>
            <a:r>
              <a:rPr lang="fr-FR" b="1" dirty="0" smtClean="0"/>
              <a:t>L’Opération Barkhane, </a:t>
            </a:r>
            <a:r>
              <a:rPr lang="fr-FR" dirty="0" smtClean="0"/>
              <a:t>qui prend la relève de Serval en août 2014, se focalise explicitement sur les activités terroristes transnationales. Selon le Ministère des armées, le caractère transfrontalier de la menace terroriste nécessite de mettre en œuvre « une approche régionale pour traiter les ramifications de l’organisation terroriste et contrer des mouvements transfrontaliers dans la bande sahélo-saharienne ». Son commandant jusqu’en 2015, le général Jean-Pierre </a:t>
            </a:r>
            <a:r>
              <a:rPr lang="fr-FR" dirty="0" err="1" smtClean="0"/>
              <a:t>Palasset</a:t>
            </a:r>
            <a:r>
              <a:rPr lang="fr-FR" dirty="0" smtClean="0"/>
              <a:t>, note à ce propos que Barkhane diffère des engagements militaires antérieurs de la France en Afrique par le fait que l’opération ne vise plus seulement « </a:t>
            </a:r>
            <a:r>
              <a:rPr lang="fr-FR" b="1" dirty="0" smtClean="0"/>
              <a:t>un pays, une crise et un théâtre d’opérations</a:t>
            </a:r>
            <a:r>
              <a:rPr lang="fr-FR" dirty="0" smtClean="0"/>
              <a:t> » (Ministère des armées, 2014).</a:t>
            </a:r>
            <a:endParaRPr lang="fr-FR" dirty="0"/>
          </a:p>
        </p:txBody>
      </p:sp>
    </p:spTree>
    <p:extLst>
      <p:ext uri="{BB962C8B-B14F-4D97-AF65-F5344CB8AC3E}">
        <p14:creationId xmlns:p14="http://schemas.microsoft.com/office/powerpoint/2010/main" val="246655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229600" cy="5361459"/>
          </a:xfrm>
        </p:spPr>
        <p:txBody>
          <a:bodyPr>
            <a:normAutofit lnSpcReduction="10000"/>
          </a:bodyPr>
          <a:lstStyle/>
          <a:p>
            <a:pPr algn="ctr"/>
            <a:r>
              <a:rPr lang="fr-FR" dirty="0" smtClean="0"/>
              <a:t>Le contingent français de 4 500 militaires s’appuie sur un poste de commandement au Tchad, trois bases permanentes à Gao, Niamey et N’</a:t>
            </a:r>
            <a:r>
              <a:rPr lang="fr-FR" dirty="0" err="1" smtClean="0"/>
              <a:t>Djaména</a:t>
            </a:r>
            <a:r>
              <a:rPr lang="fr-FR" dirty="0" smtClean="0"/>
              <a:t> et plusieurs bases avancées dans l’Adrar des </a:t>
            </a:r>
            <a:r>
              <a:rPr lang="fr-FR" dirty="0" err="1" smtClean="0"/>
              <a:t>Ifoghas</a:t>
            </a:r>
            <a:r>
              <a:rPr lang="fr-FR" dirty="0" smtClean="0"/>
              <a:t> (Tessalit et Kidal), le </a:t>
            </a:r>
            <a:r>
              <a:rPr lang="fr-FR" dirty="0" err="1" smtClean="0"/>
              <a:t>LiptakoGourma</a:t>
            </a:r>
            <a:r>
              <a:rPr lang="fr-FR" dirty="0" smtClean="0"/>
              <a:t> (</a:t>
            </a:r>
            <a:r>
              <a:rPr lang="fr-FR" dirty="0" err="1" smtClean="0"/>
              <a:t>Gossi</a:t>
            </a:r>
            <a:r>
              <a:rPr lang="fr-FR" dirty="0" smtClean="0"/>
              <a:t>, Ménaka) et Tombouctou au Mali, l’Aïr nigérien (</a:t>
            </a:r>
            <a:r>
              <a:rPr lang="fr-FR" dirty="0" err="1" smtClean="0"/>
              <a:t>Aguélal</a:t>
            </a:r>
            <a:r>
              <a:rPr lang="fr-FR" dirty="0" smtClean="0"/>
              <a:t>) et les confins tchadiens (</a:t>
            </a:r>
            <a:r>
              <a:rPr lang="fr-FR" dirty="0" err="1" smtClean="0"/>
              <a:t>Faya</a:t>
            </a:r>
            <a:r>
              <a:rPr lang="fr-FR" dirty="0" smtClean="0"/>
              <a:t>, Abéché). L’Opération repose également sur trois points d’appui portuaires à Dakar, Abidjan et Douala, à partir desquels le matériel venu de France peut gagner l’intérieur du continent.</a:t>
            </a:r>
            <a:endParaRPr lang="fr-FR" dirty="0"/>
          </a:p>
        </p:txBody>
      </p:sp>
    </p:spTree>
    <p:extLst>
      <p:ext uri="{BB962C8B-B14F-4D97-AF65-F5344CB8AC3E}">
        <p14:creationId xmlns:p14="http://schemas.microsoft.com/office/powerpoint/2010/main" val="34026884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smtClean="0"/>
              <a:t>L’UE </a:t>
            </a:r>
            <a:endParaRPr lang="fr-FR" dirty="0"/>
          </a:p>
        </p:txBody>
      </p:sp>
      <p:sp>
        <p:nvSpPr>
          <p:cNvPr id="3" name="Espace réservé du contenu 2"/>
          <p:cNvSpPr>
            <a:spLocks noGrp="1"/>
          </p:cNvSpPr>
          <p:nvPr>
            <p:ph idx="1"/>
          </p:nvPr>
        </p:nvSpPr>
        <p:spPr>
          <a:xfrm>
            <a:off x="457200" y="1268760"/>
            <a:ext cx="8229600" cy="5256584"/>
          </a:xfrm>
        </p:spPr>
        <p:txBody>
          <a:bodyPr>
            <a:normAutofit fontScale="55000" lnSpcReduction="20000"/>
          </a:bodyPr>
          <a:lstStyle/>
          <a:p>
            <a:endParaRPr lang="fr-FR" dirty="0"/>
          </a:p>
          <a:p>
            <a:r>
              <a:rPr lang="fr-FR" b="1" dirty="0" smtClean="0"/>
              <a:t>Le Plan régional d’action (RAP) </a:t>
            </a:r>
            <a:r>
              <a:rPr lang="fr-FR" dirty="0" smtClean="0"/>
              <a:t>de l’UE adopté par les</a:t>
            </a:r>
          </a:p>
          <a:p>
            <a:r>
              <a:rPr lang="fr-FR" dirty="0" smtClean="0"/>
              <a:t>ministres des affaires étrangères en 2015 et révisé en 2016, s’appuie sur</a:t>
            </a:r>
          </a:p>
          <a:p>
            <a:r>
              <a:rPr lang="fr-FR" dirty="0" smtClean="0"/>
              <a:t>plusieurs principes devant conduire à prévenir et réduire la radicalisation,</a:t>
            </a:r>
          </a:p>
          <a:p>
            <a:r>
              <a:rPr lang="fr-FR" dirty="0" smtClean="0"/>
              <a:t>à créer des conditions favorables pour la jeunesse, de sorte qu’elle ne soit</a:t>
            </a:r>
          </a:p>
          <a:p>
            <a:r>
              <a:rPr lang="fr-FR" dirty="0" smtClean="0"/>
              <a:t>pas tentée de rejoindre les groupes armés, et à lutter contre l’immigration</a:t>
            </a:r>
          </a:p>
          <a:p>
            <a:r>
              <a:rPr lang="fr-FR" dirty="0" smtClean="0"/>
              <a:t>illégale. </a:t>
            </a:r>
          </a:p>
          <a:p>
            <a:r>
              <a:rPr lang="fr-FR" dirty="0" smtClean="0"/>
              <a:t>Elle comprend également des mesures devant renforcer </a:t>
            </a:r>
            <a:r>
              <a:rPr lang="fr-FR" b="1" dirty="0" smtClean="0"/>
              <a:t>la gestion</a:t>
            </a:r>
          </a:p>
          <a:p>
            <a:r>
              <a:rPr lang="fr-FR" b="1" dirty="0" smtClean="0"/>
              <a:t>des frontières et lutter contre les trafics illicites et le crime organisé.</a:t>
            </a:r>
            <a:r>
              <a:rPr lang="fr-FR" dirty="0" smtClean="0"/>
              <a:t> L’UE</a:t>
            </a:r>
          </a:p>
          <a:p>
            <a:r>
              <a:rPr lang="fr-FR" dirty="0" smtClean="0"/>
              <a:t>s’appuie sur ses </a:t>
            </a:r>
            <a:r>
              <a:rPr lang="fr-FR" b="1" dirty="0" smtClean="0"/>
              <a:t>missions civiles (EUCAP Sahel</a:t>
            </a:r>
            <a:r>
              <a:rPr lang="fr-FR" dirty="0" smtClean="0"/>
              <a:t>) créée en 2012 et en 2015 au</a:t>
            </a:r>
          </a:p>
          <a:p>
            <a:r>
              <a:rPr lang="fr-FR" dirty="0" smtClean="0"/>
              <a:t>Niger et au Mali pour soutenir les efforts des gouvernements ouest-africains</a:t>
            </a:r>
          </a:p>
          <a:p>
            <a:r>
              <a:rPr lang="fr-FR" dirty="0" smtClean="0"/>
              <a:t>dans leur lutte contre le terrorisme et le crime organisé. </a:t>
            </a:r>
            <a:r>
              <a:rPr lang="fr-FR" b="1" dirty="0" smtClean="0"/>
              <a:t>EUCAP Sahel Niger,</a:t>
            </a:r>
          </a:p>
          <a:p>
            <a:r>
              <a:rPr lang="fr-FR" dirty="0" smtClean="0"/>
              <a:t>par exemple, conseille et entraîne les forces de sécurité nigériennes, de sorte</a:t>
            </a:r>
          </a:p>
          <a:p>
            <a:r>
              <a:rPr lang="fr-FR" dirty="0" smtClean="0"/>
              <a:t>qu’elles puissent répondre aux défis grandissants posés par les groupes</a:t>
            </a:r>
          </a:p>
          <a:p>
            <a:r>
              <a:rPr lang="fr-FR" dirty="0" smtClean="0"/>
              <a:t>armés du </a:t>
            </a:r>
            <a:r>
              <a:rPr lang="fr-FR" dirty="0" err="1" smtClean="0"/>
              <a:t>Liptako</a:t>
            </a:r>
            <a:r>
              <a:rPr lang="fr-FR" dirty="0" smtClean="0"/>
              <a:t>-Gourma et du bassin du lac Tchad. Au Mali, la Mission</a:t>
            </a:r>
          </a:p>
          <a:p>
            <a:r>
              <a:rPr lang="fr-FR" dirty="0" smtClean="0"/>
              <a:t>de formation de l’UE (EUTM Mali) appuie quant à elle les forces militaires</a:t>
            </a:r>
          </a:p>
          <a:p>
            <a:r>
              <a:rPr lang="fr-FR" dirty="0" smtClean="0"/>
              <a:t>nationales, en accord avec la résolution 2085 des Nations Unies de 2012.</a:t>
            </a:r>
            <a:endParaRPr lang="fr-FR" dirty="0"/>
          </a:p>
        </p:txBody>
      </p:sp>
    </p:spTree>
    <p:extLst>
      <p:ext uri="{BB962C8B-B14F-4D97-AF65-F5344CB8AC3E}">
        <p14:creationId xmlns:p14="http://schemas.microsoft.com/office/powerpoint/2010/main" val="15922877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ALLIANCES DU SAHEL</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La création de l’Alliance Sahel en </a:t>
            </a:r>
            <a:r>
              <a:rPr lang="fr-FR" b="1" dirty="0" smtClean="0"/>
              <a:t>2017 par l’Allemagne, la France et l’Union européenne</a:t>
            </a:r>
            <a:r>
              <a:rPr lang="fr-FR" dirty="0" smtClean="0"/>
              <a:t> marque un pas décisif dans la coordination entre les pays du G5 Sahel et leurs partenaires internationaux.</a:t>
            </a:r>
          </a:p>
          <a:p>
            <a:r>
              <a:rPr lang="fr-FR" dirty="0" smtClean="0"/>
              <a:t> </a:t>
            </a:r>
          </a:p>
          <a:p>
            <a:r>
              <a:rPr lang="fr-FR" dirty="0" smtClean="0"/>
              <a:t>L’Alliance compte aujourd’hui 12 membres, dont le Royaume Uni, l’Italie, l’Espagne, le Luxembourg, le Danemark, les Pays-Bas, la Banque mondiale, la Banque africaine de développement et le Programme des Nations Unies pour le développement. </a:t>
            </a:r>
          </a:p>
          <a:p>
            <a:r>
              <a:rPr lang="fr-FR" dirty="0" smtClean="0"/>
              <a:t>Comme</a:t>
            </a:r>
            <a:r>
              <a:rPr lang="fr-FR" dirty="0"/>
              <a:t> </a:t>
            </a:r>
            <a:r>
              <a:rPr lang="fr-FR" dirty="0" smtClean="0"/>
              <a:t>nombre de stratégies Sahel précédentes, son programme pour la région combine actions militaires et investissements dans le développement. </a:t>
            </a:r>
          </a:p>
          <a:p>
            <a:endParaRPr lang="fr-FR" dirty="0" smtClean="0"/>
          </a:p>
          <a:p>
            <a:r>
              <a:rPr lang="fr-FR" dirty="0" smtClean="0"/>
              <a:t>À titre de plus grand bailleur dans la région, l’UE joue un rôle prépondérant dans le financement des programmes sahéliens.</a:t>
            </a:r>
            <a:endParaRPr lang="fr-FR" dirty="0"/>
          </a:p>
        </p:txBody>
      </p:sp>
    </p:spTree>
    <p:extLst>
      <p:ext uri="{BB962C8B-B14F-4D97-AF65-F5344CB8AC3E}">
        <p14:creationId xmlns:p14="http://schemas.microsoft.com/office/powerpoint/2010/main" val="1127458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36912"/>
            <a:ext cx="8229600" cy="1143000"/>
          </a:xfrm>
        </p:spPr>
        <p:txBody>
          <a:bodyPr>
            <a:normAutofit fontScale="90000"/>
          </a:bodyPr>
          <a:lstStyle/>
          <a:p>
            <a:r>
              <a:rPr lang="fr-FR" b="1" dirty="0" smtClean="0"/>
              <a:t>LES ENJEUX DE LA SECURITE TRANSFRONTALIERE</a:t>
            </a:r>
            <a:endParaRPr lang="fr-FR" b="1" dirty="0"/>
          </a:p>
        </p:txBody>
      </p:sp>
    </p:spTree>
    <p:extLst>
      <p:ext uri="{BB962C8B-B14F-4D97-AF65-F5344CB8AC3E}">
        <p14:creationId xmlns:p14="http://schemas.microsoft.com/office/powerpoint/2010/main" val="27310809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Résumé du séminaire du jour</a:t>
            </a:r>
            <a:endParaRPr lang="fr-FR" b="1" dirty="0"/>
          </a:p>
        </p:txBody>
      </p:sp>
      <p:sp>
        <p:nvSpPr>
          <p:cNvPr id="3" name="Espace réservé du contenu 2"/>
          <p:cNvSpPr>
            <a:spLocks noGrp="1"/>
          </p:cNvSpPr>
          <p:nvPr>
            <p:ph idx="1"/>
          </p:nvPr>
        </p:nvSpPr>
        <p:spPr/>
        <p:txBody>
          <a:bodyPr/>
          <a:lstStyle/>
          <a:p>
            <a:r>
              <a:rPr lang="fr-FR" dirty="0" smtClean="0"/>
              <a:t>Les enjeux de la sécurité dans les espaces transfrontaliers en Afrique sont multiples. Ils sont économiques, géopolitiques et stratégies.</a:t>
            </a:r>
          </a:p>
          <a:p>
            <a:endParaRPr lang="fr-FR" dirty="0"/>
          </a:p>
          <a:p>
            <a:r>
              <a:rPr lang="fr-FR" dirty="0" smtClean="0"/>
              <a:t>Ces enjeux suscitent les convoitises non seulement des acteurs locaux mais aussi la communauté internationale</a:t>
            </a:r>
          </a:p>
        </p:txBody>
      </p:sp>
    </p:spTree>
    <p:extLst>
      <p:ext uri="{BB962C8B-B14F-4D97-AF65-F5344CB8AC3E}">
        <p14:creationId xmlns:p14="http://schemas.microsoft.com/office/powerpoint/2010/main" val="35406962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r>
              <a:rPr lang="fr-FR" b="1" dirty="0" smtClean="0"/>
              <a:t>Promotion de l’intégration régionale</a:t>
            </a:r>
            <a:endParaRPr lang="fr-FR" b="1" dirty="0"/>
          </a:p>
        </p:txBody>
      </p:sp>
      <p:sp>
        <p:nvSpPr>
          <p:cNvPr id="3" name="Espace réservé du contenu 2"/>
          <p:cNvSpPr>
            <a:spLocks noGrp="1"/>
          </p:cNvSpPr>
          <p:nvPr>
            <p:ph idx="1"/>
          </p:nvPr>
        </p:nvSpPr>
        <p:spPr>
          <a:xfrm>
            <a:off x="395536" y="1124744"/>
            <a:ext cx="8424936" cy="4896544"/>
          </a:xfrm>
        </p:spPr>
        <p:txBody>
          <a:bodyPr>
            <a:noAutofit/>
          </a:bodyPr>
          <a:lstStyle/>
          <a:p>
            <a:pPr algn="ctr">
              <a:buFont typeface="Wingdings" panose="05000000000000000000" pitchFamily="2" charset="2"/>
              <a:buChar char="ü"/>
            </a:pPr>
            <a:r>
              <a:rPr lang="fr-FR" sz="2000" dirty="0" smtClean="0"/>
              <a:t>Les espaces transfrontaliers jouent un rôle moteur dans le processus d’intégration régionale. Ces espaces servent d’ancrage local aux initiatives destinées à favoriser la coopération transfrontalière entre États, régions et municipalités.  </a:t>
            </a:r>
            <a:r>
              <a:rPr lang="fr-FR" sz="2000" b="1" dirty="0" smtClean="0"/>
              <a:t>Les espaces transfrontaliers représentent les espaces d’intégration privilégiés.</a:t>
            </a:r>
          </a:p>
          <a:p>
            <a:pPr algn="ctr">
              <a:buFont typeface="Wingdings" panose="05000000000000000000" pitchFamily="2" charset="2"/>
              <a:buChar char="ü"/>
            </a:pPr>
            <a:endParaRPr lang="fr-FR" sz="2000" dirty="0" smtClean="0"/>
          </a:p>
          <a:p>
            <a:pPr>
              <a:buFont typeface="Wingdings" panose="05000000000000000000" pitchFamily="2" charset="2"/>
              <a:buChar char="ü"/>
            </a:pPr>
            <a:r>
              <a:rPr lang="fr-FR" sz="2000" dirty="0" smtClean="0"/>
              <a:t> la CBLT lutte contre la sécheresse dans la région du Lac Tchad</a:t>
            </a:r>
          </a:p>
          <a:p>
            <a:pPr marL="0" indent="0">
              <a:buNone/>
            </a:pPr>
            <a:r>
              <a:rPr lang="fr-FR" sz="2000" dirty="0" smtClean="0"/>
              <a:t> et le Système Régional Intégré d'Information Agricole de la CEDEAO  (CILSS ) </a:t>
            </a:r>
            <a:r>
              <a:rPr lang="fr-FR" sz="2000" dirty="0"/>
              <a:t> </a:t>
            </a:r>
            <a:r>
              <a:rPr lang="fr-FR" sz="2000" dirty="0" smtClean="0"/>
              <a:t>est un médiateur crucial au centre des politiques publiques de la région  en Afrique de l’ouest Du fait que la coopération transfrontalière </a:t>
            </a:r>
          </a:p>
          <a:p>
            <a:pPr marL="0" indent="0">
              <a:buNone/>
            </a:pPr>
            <a:r>
              <a:rPr lang="fr-FR" sz="2000" dirty="0" smtClean="0"/>
              <a:t>Les espaces transfrontaliers  favorisent l’émergence de consensus entre décideurs politiques et de solutions négociées entre acteurs locaux et partenaires internationaux. Par les exemple de </a:t>
            </a:r>
            <a:r>
              <a:rPr lang="fr-FR" sz="2000" b="1" dirty="0" smtClean="0"/>
              <a:t>coopération décentralisée</a:t>
            </a:r>
            <a:endParaRPr lang="fr-FR" sz="2000" b="1" dirty="0"/>
          </a:p>
        </p:txBody>
      </p:sp>
    </p:spTree>
    <p:extLst>
      <p:ext uri="{BB962C8B-B14F-4D97-AF65-F5344CB8AC3E}">
        <p14:creationId xmlns:p14="http://schemas.microsoft.com/office/powerpoint/2010/main" val="2174671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r>
              <a:rPr lang="fr-FR" b="1" dirty="0" smtClean="0"/>
              <a:t>Des politiques destinées à favoriser l’interconnexion</a:t>
            </a:r>
            <a:endParaRPr lang="fr-FR" b="1" dirty="0"/>
          </a:p>
        </p:txBody>
      </p:sp>
      <p:sp>
        <p:nvSpPr>
          <p:cNvPr id="3" name="Espace réservé du contenu 2"/>
          <p:cNvSpPr>
            <a:spLocks noGrp="1"/>
          </p:cNvSpPr>
          <p:nvPr>
            <p:ph idx="1"/>
          </p:nvPr>
        </p:nvSpPr>
        <p:spPr>
          <a:xfrm>
            <a:off x="457200" y="1556792"/>
            <a:ext cx="8229600" cy="5112568"/>
          </a:xfrm>
        </p:spPr>
        <p:txBody>
          <a:bodyPr>
            <a:noAutofit/>
          </a:bodyPr>
          <a:lstStyle/>
          <a:p>
            <a:pPr algn="ctr"/>
            <a:r>
              <a:rPr lang="fr-FR" sz="2400" dirty="0" smtClean="0"/>
              <a:t>Les espaces transfrontaliers stables  peuvent promouvoir la réhabilitation et l ’expansion du réseau routier . Les autoroutes envisagées relient Dakar à N’</a:t>
            </a:r>
            <a:r>
              <a:rPr lang="fr-FR" sz="2400" dirty="0" err="1" smtClean="0"/>
              <a:t>Djaména</a:t>
            </a:r>
            <a:r>
              <a:rPr lang="fr-FR" sz="2400" dirty="0" smtClean="0"/>
              <a:t>, Dakar à Lagos et Lagos à la Centrafrique.</a:t>
            </a:r>
            <a:endParaRPr lang="fr-FR" sz="2400" dirty="0"/>
          </a:p>
          <a:p>
            <a:pPr algn="ctr"/>
            <a:r>
              <a:rPr lang="fr-FR" sz="2400" dirty="0" smtClean="0"/>
              <a:t> Trois axes transsahariens sont programmés, reliant la</a:t>
            </a:r>
          </a:p>
          <a:p>
            <a:pPr algn="ctr"/>
            <a:r>
              <a:rPr lang="fr-FR" sz="2400" dirty="0" smtClean="0"/>
              <a:t>Mauritanie à l’Afrique du Nord (achevé), Alger au Nigéria (non achevé), et Tripoli au Tchad (non achevé).</a:t>
            </a:r>
          </a:p>
          <a:p>
            <a:pPr algn="ctr"/>
            <a:endParaRPr lang="fr-FR" sz="2400" dirty="0"/>
          </a:p>
          <a:p>
            <a:pPr marL="0" indent="0" algn="ctr">
              <a:buNone/>
            </a:pPr>
            <a:r>
              <a:rPr lang="fr-FR" sz="2400" dirty="0" smtClean="0"/>
              <a:t> Malgré les difficultés rencontrées dans la planification et la réalisation de ces axes, l’achèvement d’un réseau de transport transcontinental demeure une priorité des organisations régionales africaines et des institutions financières internationales. </a:t>
            </a:r>
            <a:endParaRPr lang="fr-FR" sz="2400" dirty="0"/>
          </a:p>
        </p:txBody>
      </p:sp>
    </p:spTree>
    <p:extLst>
      <p:ext uri="{BB962C8B-B14F-4D97-AF65-F5344CB8AC3E}">
        <p14:creationId xmlns:p14="http://schemas.microsoft.com/office/powerpoint/2010/main" val="2425126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Coopération transfrontalière</a:t>
            </a:r>
            <a:endParaRPr lang="fr-FR" b="1" dirty="0"/>
          </a:p>
        </p:txBody>
      </p:sp>
      <p:sp>
        <p:nvSpPr>
          <p:cNvPr id="3" name="Espace réservé du contenu 2"/>
          <p:cNvSpPr>
            <a:spLocks noGrp="1"/>
          </p:cNvSpPr>
          <p:nvPr>
            <p:ph idx="1"/>
          </p:nvPr>
        </p:nvSpPr>
        <p:spPr/>
        <p:txBody>
          <a:bodyPr>
            <a:noAutofit/>
          </a:bodyPr>
          <a:lstStyle/>
          <a:p>
            <a:pPr algn="ctr"/>
            <a:r>
              <a:rPr lang="fr-FR" sz="2000" dirty="0" smtClean="0"/>
              <a:t>la coopération transfrontalière est reconnue comme une dimension</a:t>
            </a:r>
          </a:p>
          <a:p>
            <a:pPr algn="ctr"/>
            <a:r>
              <a:rPr lang="fr-FR" sz="2000" dirty="0" smtClean="0"/>
              <a:t>prioritaire   pour la sécurité .  </a:t>
            </a:r>
          </a:p>
          <a:p>
            <a:pPr algn="ctr"/>
            <a:endParaRPr lang="fr-FR" sz="2000" dirty="0"/>
          </a:p>
          <a:p>
            <a:pPr algn="ctr"/>
            <a:r>
              <a:rPr lang="fr-FR" sz="2000" dirty="0" smtClean="0"/>
              <a:t>Dans l’espace </a:t>
            </a:r>
            <a:r>
              <a:rPr lang="fr-FR" sz="2000" dirty="0"/>
              <a:t> </a:t>
            </a:r>
            <a:r>
              <a:rPr lang="fr-FR" sz="2000" dirty="0" smtClean="0"/>
              <a:t>l’UEMOA , depuis 2004</a:t>
            </a:r>
            <a:r>
              <a:rPr lang="fr-FR" sz="2000" dirty="0"/>
              <a:t> </a:t>
            </a:r>
            <a:r>
              <a:rPr lang="fr-FR" sz="2000" dirty="0" smtClean="0"/>
              <a:t>les questions transfrontalières  sont prioritaires dans sa stratégie d’intégration régionale et d’aménagement du territoire (UEMOA, 2004). </a:t>
            </a:r>
          </a:p>
          <a:p>
            <a:pPr marL="0" indent="0" algn="ctr">
              <a:buNone/>
            </a:pPr>
            <a:r>
              <a:rPr lang="fr-FR" sz="2000" dirty="0" smtClean="0"/>
              <a:t>Nous avons  par exemple la mise en place  d’ un Programme d’initiatives transfrontalières (PIT)  devenu le Programme régional de coopération transfrontalière (PRCT)  visant à multiplier le nombre de projets transfrontaliers entre communautés locales.</a:t>
            </a:r>
          </a:p>
          <a:p>
            <a:pPr marL="0" indent="0" algn="ctr">
              <a:buNone/>
            </a:pPr>
            <a:endParaRPr lang="fr-FR" sz="2000" dirty="0" smtClean="0"/>
          </a:p>
          <a:p>
            <a:pPr marL="0" indent="0" algn="ctr">
              <a:buNone/>
            </a:pPr>
            <a:r>
              <a:rPr lang="fr-FR" sz="2000" dirty="0" smtClean="0"/>
              <a:t>Le PRCT s’appuie sur quatre opérations pilotes : à la frontière Mali, Burkina,</a:t>
            </a:r>
          </a:p>
          <a:p>
            <a:pPr marL="0" indent="0" algn="ctr">
              <a:buNone/>
            </a:pPr>
            <a:r>
              <a:rPr lang="fr-FR" sz="2000" dirty="0" smtClean="0"/>
              <a:t>Côte d’Ivoire ; en Sénégambie méridionale ; dans le bassin du </a:t>
            </a:r>
            <a:r>
              <a:rPr lang="fr-FR" sz="2000" dirty="0" err="1" smtClean="0"/>
              <a:t>Karakoro</a:t>
            </a:r>
            <a:r>
              <a:rPr lang="fr-FR" sz="2000" dirty="0" smtClean="0"/>
              <a:t> entre</a:t>
            </a:r>
          </a:p>
          <a:p>
            <a:pPr algn="ctr"/>
            <a:r>
              <a:rPr lang="fr-FR" sz="2000" dirty="0" smtClean="0"/>
              <a:t>le Sénégal et la Mauritanie ; dans l’espace haoussa aux confins du Nigéria et du Niger. </a:t>
            </a:r>
          </a:p>
          <a:p>
            <a:pPr marL="0" indent="0" algn="ctr">
              <a:buNone/>
            </a:pPr>
            <a:endParaRPr lang="fr-FR" sz="2000" dirty="0"/>
          </a:p>
          <a:p>
            <a:pPr marL="0" indent="0" algn="ctr">
              <a:buNone/>
            </a:pPr>
            <a:endParaRPr lang="fr-FR" sz="2000" dirty="0" smtClean="0"/>
          </a:p>
          <a:p>
            <a:pPr marL="0" indent="0" algn="ctr">
              <a:buNone/>
            </a:pPr>
            <a:r>
              <a:rPr lang="fr-FR" sz="2000" dirty="0" smtClean="0"/>
              <a:t>En 2007, l’Union africaine lance son programme Frontière (PFUA)</a:t>
            </a:r>
          </a:p>
          <a:p>
            <a:pPr algn="ctr"/>
            <a:r>
              <a:rPr lang="fr-FR" sz="2000" dirty="0" smtClean="0"/>
              <a:t>qui accorde une attention prioritaire à la prévention structurelle des conflits.</a:t>
            </a:r>
          </a:p>
          <a:p>
            <a:pPr algn="ctr"/>
            <a:r>
              <a:rPr lang="fr-FR" sz="2000" dirty="0" smtClean="0"/>
              <a:t>Parmi les points clés figure l’accélération du processus de délimitation et de</a:t>
            </a:r>
          </a:p>
          <a:p>
            <a:pPr algn="ctr"/>
            <a:r>
              <a:rPr lang="fr-FR" sz="2000" dirty="0" smtClean="0"/>
              <a:t>démarcation des frontières non encore achevé . </a:t>
            </a:r>
          </a:p>
          <a:p>
            <a:endParaRPr lang="fr-FR" sz="2000" dirty="0"/>
          </a:p>
        </p:txBody>
      </p:sp>
    </p:spTree>
    <p:extLst>
      <p:ext uri="{BB962C8B-B14F-4D97-AF65-F5344CB8AC3E}">
        <p14:creationId xmlns:p14="http://schemas.microsoft.com/office/powerpoint/2010/main" val="1991052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38138"/>
          </a:xfrm>
        </p:spPr>
        <p:txBody>
          <a:bodyPr>
            <a:noAutofit/>
          </a:bodyPr>
          <a:lstStyle/>
          <a:p>
            <a:r>
              <a:rPr lang="fr-FR" sz="3200" b="1" dirty="0" smtClean="0"/>
              <a:t>Garantir la libre circulation des personnes et des biens et lutter contre l’économie parallèle</a:t>
            </a:r>
            <a:endParaRPr lang="fr-FR" sz="3200" b="1" dirty="0"/>
          </a:p>
        </p:txBody>
      </p:sp>
      <p:sp>
        <p:nvSpPr>
          <p:cNvPr id="3" name="Espace réservé du contenu 2"/>
          <p:cNvSpPr>
            <a:spLocks noGrp="1"/>
          </p:cNvSpPr>
          <p:nvPr>
            <p:ph idx="1"/>
          </p:nvPr>
        </p:nvSpPr>
        <p:spPr>
          <a:xfrm>
            <a:off x="457200" y="1600200"/>
            <a:ext cx="8229600" cy="4853136"/>
          </a:xfrm>
        </p:spPr>
        <p:txBody>
          <a:bodyPr>
            <a:noAutofit/>
          </a:bodyPr>
          <a:lstStyle/>
          <a:p>
            <a:r>
              <a:rPr lang="fr-FR" sz="2400" dirty="0" smtClean="0"/>
              <a:t>Dans le domaine commercial, les progrès réalisés concernent essentiellement les structures institutionnelles destinées à garantir la libre circulation. </a:t>
            </a:r>
          </a:p>
          <a:p>
            <a:r>
              <a:rPr lang="fr-FR" sz="2400" dirty="0" smtClean="0"/>
              <a:t>La promotion d’une économie formelle et concurrentielle demeure encore un objectif lointain. La grande majorité des échange commerciaux continuent de suivre des canaux informels, dans lesquels dominent les relations clientélistes entre marchands et fonctionnaires chargés de la surveillance du territoire national (Walther, 2015).</a:t>
            </a:r>
          </a:p>
          <a:p>
            <a:r>
              <a:rPr lang="fr-FR" sz="2400" dirty="0" smtClean="0"/>
              <a:t> La part du commerce inter-régional a ainsi peu progressé au cours des dernières décennies, atteignant 15 % en Afrique</a:t>
            </a:r>
          </a:p>
          <a:p>
            <a:r>
              <a:rPr lang="fr-FR" sz="2400" dirty="0" smtClean="0"/>
              <a:t>subsaharienne en 2016 (CNUCED, 2019). </a:t>
            </a:r>
            <a:endParaRPr lang="fr-FR" sz="2400" dirty="0"/>
          </a:p>
        </p:txBody>
      </p:sp>
    </p:spTree>
    <p:extLst>
      <p:ext uri="{BB962C8B-B14F-4D97-AF65-F5344CB8AC3E}">
        <p14:creationId xmlns:p14="http://schemas.microsoft.com/office/powerpoint/2010/main" val="11565403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332656"/>
            <a:ext cx="8229600" cy="1143000"/>
          </a:xfrm>
        </p:spPr>
        <p:txBody>
          <a:bodyPr>
            <a:normAutofit fontScale="90000"/>
          </a:bodyPr>
          <a:lstStyle/>
          <a:p>
            <a:r>
              <a:rPr lang="fr-FR" b="1" dirty="0"/>
              <a:t> </a:t>
            </a:r>
            <a:r>
              <a:rPr lang="fr-FR" b="1" dirty="0" smtClean="0"/>
              <a:t>minimiser  victimes dans les régions frontalières</a:t>
            </a:r>
            <a:endParaRPr lang="fr-FR" b="1"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1484784"/>
            <a:ext cx="8064896" cy="52107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569797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404664"/>
            <a:ext cx="8229600" cy="1228998"/>
          </a:xfrm>
        </p:spPr>
        <p:txBody>
          <a:bodyPr>
            <a:normAutofit/>
          </a:bodyPr>
          <a:lstStyle/>
          <a:p>
            <a:r>
              <a:rPr lang="fr-FR" sz="3200" b="1" dirty="0" smtClean="0"/>
              <a:t>Quelques exemples des espaces de tension en espace transfrontaliers en Afrique</a:t>
            </a:r>
            <a:endParaRPr lang="fr-FR" sz="3200" b="1" dirty="0"/>
          </a:p>
        </p:txBody>
      </p:sp>
      <p:sp>
        <p:nvSpPr>
          <p:cNvPr id="3" name="Espace réservé du contenu 2"/>
          <p:cNvSpPr>
            <a:spLocks noGrp="1"/>
          </p:cNvSpPr>
          <p:nvPr>
            <p:ph idx="1"/>
          </p:nvPr>
        </p:nvSpPr>
        <p:spPr/>
        <p:txBody>
          <a:bodyPr>
            <a:normAutofit fontScale="85000" lnSpcReduction="20000"/>
          </a:bodyPr>
          <a:lstStyle/>
          <a:p>
            <a:pPr algn="ctr">
              <a:buFont typeface="Wingdings" panose="05000000000000000000" pitchFamily="2" charset="2"/>
              <a:buChar char="ü"/>
            </a:pPr>
            <a:r>
              <a:rPr lang="fr-FR" dirty="0" smtClean="0"/>
              <a:t>Le </a:t>
            </a:r>
            <a:r>
              <a:rPr lang="fr-FR" dirty="0" err="1" smtClean="0"/>
              <a:t>Liptako</a:t>
            </a:r>
            <a:r>
              <a:rPr lang="fr-FR" dirty="0" smtClean="0"/>
              <a:t>-Gourma constitue le second épicentre contemporain des violences frontalières du fait de la diffusion du conflit malien en direction du Bénin, du Burkina Faso et du Niger. </a:t>
            </a:r>
          </a:p>
          <a:p>
            <a:pPr algn="ctr"/>
            <a:endParaRPr lang="fr-FR" dirty="0"/>
          </a:p>
          <a:p>
            <a:pPr algn="ctr">
              <a:buFont typeface="Wingdings" panose="05000000000000000000" pitchFamily="2" charset="2"/>
              <a:buChar char="ü"/>
            </a:pPr>
            <a:r>
              <a:rPr lang="fr-FR" dirty="0" smtClean="0"/>
              <a:t>Dans la bande frontalière, les attaques les plus nombreuses touchent les provinces du Soum, du </a:t>
            </a:r>
            <a:r>
              <a:rPr lang="fr-FR" dirty="0" err="1" smtClean="0"/>
              <a:t>Louroum</a:t>
            </a:r>
            <a:r>
              <a:rPr lang="fr-FR" dirty="0" smtClean="0"/>
              <a:t> et du </a:t>
            </a:r>
            <a:r>
              <a:rPr lang="fr-FR" dirty="0" err="1" smtClean="0"/>
              <a:t>Soutou</a:t>
            </a:r>
            <a:r>
              <a:rPr lang="fr-FR" dirty="0" smtClean="0"/>
              <a:t> au Burkina Faso, les cercles de Koto, </a:t>
            </a:r>
            <a:r>
              <a:rPr lang="fr-FR" dirty="0" err="1" smtClean="0"/>
              <a:t>Bankass</a:t>
            </a:r>
            <a:r>
              <a:rPr lang="fr-FR" dirty="0" smtClean="0"/>
              <a:t> et Douentza en marge du pays dogon malien, l’extrême-nord de la région de </a:t>
            </a:r>
            <a:r>
              <a:rPr lang="fr-FR" dirty="0" err="1" smtClean="0"/>
              <a:t>Tillabéri</a:t>
            </a:r>
            <a:r>
              <a:rPr lang="fr-FR" dirty="0" smtClean="0"/>
              <a:t> au Niger et la région d’Ansongo-Ménaka jusqu’à </a:t>
            </a:r>
            <a:r>
              <a:rPr lang="fr-FR" dirty="0" err="1" smtClean="0"/>
              <a:t>Abderamboukane</a:t>
            </a:r>
            <a:r>
              <a:rPr lang="fr-FR" dirty="0" smtClean="0"/>
              <a:t> au Mali. </a:t>
            </a:r>
          </a:p>
          <a:p>
            <a:endParaRPr lang="fr-FR" dirty="0"/>
          </a:p>
        </p:txBody>
      </p:sp>
    </p:spTree>
    <p:extLst>
      <p:ext uri="{BB962C8B-B14F-4D97-AF65-F5344CB8AC3E}">
        <p14:creationId xmlns:p14="http://schemas.microsoft.com/office/powerpoint/2010/main" val="1736350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200" b="1" dirty="0" smtClean="0"/>
              <a:t>Les 15 localités les plus affectées par la violence politique dans la région et celles les plus affectées</a:t>
            </a:r>
            <a:br>
              <a:rPr lang="fr-FR" sz="2200" b="1" dirty="0" smtClean="0"/>
            </a:br>
            <a:r>
              <a:rPr lang="fr-FR" sz="2200" b="1" dirty="0" smtClean="0"/>
              <a:t>à moins de 50 km d’une frontière, 2009-19</a:t>
            </a:r>
            <a:endParaRPr lang="fr-FR" sz="2200" b="1"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528" y="1600201"/>
            <a:ext cx="8568952" cy="4637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5730355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432</TotalTime>
  <Words>1731</Words>
  <Application>Microsoft Office PowerPoint</Application>
  <PresentationFormat>Affichage à l'écran (4:3)</PresentationFormat>
  <Paragraphs>95</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 CHAPITRE IV: ENJEUX ET ACTEURS EXTERIEURS  DE LA SECURITE DES ESPACES TRANSFRONTALIERS EN AFRIQUE</vt:lpstr>
      <vt:lpstr>LES ENJEUX DE LA SECURITE TRANSFRONTALIERE</vt:lpstr>
      <vt:lpstr>Promotion de l’intégration régionale</vt:lpstr>
      <vt:lpstr>Des politiques destinées à favoriser l’interconnexion</vt:lpstr>
      <vt:lpstr>Coopération transfrontalière</vt:lpstr>
      <vt:lpstr>Garantir la libre circulation des personnes et des biens et lutter contre l’économie parallèle</vt:lpstr>
      <vt:lpstr> minimiser  victimes dans les régions frontalières</vt:lpstr>
      <vt:lpstr>Quelques exemples des espaces de tension en espace transfrontaliers en Afrique</vt:lpstr>
      <vt:lpstr>Les 15 localités les plus affectées par la violence politique dans la région et celles les plus affectées à moins de 50 km d’une frontière, 2009-19</vt:lpstr>
      <vt:lpstr>Espaces transfrontaliers et insurrections</vt:lpstr>
      <vt:lpstr> Exemple: l’intervention de la Mauritanie ( France) Al-Qaïda au Maghreb islamique/ Sierra Leone/ Nigéria/ Tchad </vt:lpstr>
      <vt:lpstr>LES ACTIONS  INITIEES PAR LES ACTEURS EXTERIEURS</vt:lpstr>
      <vt:lpstr>Contribution des acteurs extérieurs à la sécurité des espaces transfrontaliers en Afrique </vt:lpstr>
      <vt:lpstr>Les Etats-Unis d’Amérique</vt:lpstr>
      <vt:lpstr>Présentation PowerPoint</vt:lpstr>
      <vt:lpstr>La France </vt:lpstr>
      <vt:lpstr>Présentation PowerPoint</vt:lpstr>
      <vt:lpstr>L’UE </vt:lpstr>
      <vt:lpstr>LES ALLIANCES DU SAHEL</vt:lpstr>
      <vt:lpstr>Résumé du séminaire du jour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ACTEURS EXTERIEURS ET ENJEUX DE LA SECURITE DANS LES ESPACES TRANSFRONTALIERS</dc:title>
  <dc:creator>COMPAQ</dc:creator>
  <cp:lastModifiedBy>COMPAQ</cp:lastModifiedBy>
  <cp:revision>45</cp:revision>
  <dcterms:created xsi:type="dcterms:W3CDTF">2023-11-22T18:21:21Z</dcterms:created>
  <dcterms:modified xsi:type="dcterms:W3CDTF">2023-12-14T20:36:49Z</dcterms:modified>
</cp:coreProperties>
</file>