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6"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sorterViewPr>
    <p:cViewPr>
      <p:scale>
        <a:sx n="100" d="100"/>
        <a:sy n="100" d="100"/>
      </p:scale>
      <p:origin x="0" y="18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B318456-39AA-4820-8575-01CA5F395946}" type="datetimeFigureOut">
              <a:rPr lang="fr-FR" smtClean="0"/>
              <a:t>14/12/2023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F9EC4F8-2E5A-4AD3-A935-D5703A19672B}" type="slidenum">
              <a:rPr lang="fr-FR" smtClean="0"/>
              <a:t>‹N°›</a:t>
            </a:fld>
            <a:endParaRPr lang="fr-FR"/>
          </a:p>
        </p:txBody>
      </p:sp>
    </p:spTree>
    <p:extLst>
      <p:ext uri="{BB962C8B-B14F-4D97-AF65-F5344CB8AC3E}">
        <p14:creationId xmlns:p14="http://schemas.microsoft.com/office/powerpoint/2010/main" val="2812207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318456-39AA-4820-8575-01CA5F395946}" type="datetimeFigureOut">
              <a:rPr lang="fr-FR" smtClean="0"/>
              <a:t>14/12/2023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F9EC4F8-2E5A-4AD3-A935-D5703A19672B}" type="slidenum">
              <a:rPr lang="fr-FR" smtClean="0"/>
              <a:t>‹N°›</a:t>
            </a:fld>
            <a:endParaRPr lang="fr-FR"/>
          </a:p>
        </p:txBody>
      </p:sp>
    </p:spTree>
    <p:extLst>
      <p:ext uri="{BB962C8B-B14F-4D97-AF65-F5344CB8AC3E}">
        <p14:creationId xmlns:p14="http://schemas.microsoft.com/office/powerpoint/2010/main" val="2594251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318456-39AA-4820-8575-01CA5F395946}" type="datetimeFigureOut">
              <a:rPr lang="fr-FR" smtClean="0"/>
              <a:t>14/12/2023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F9EC4F8-2E5A-4AD3-A935-D5703A19672B}" type="slidenum">
              <a:rPr lang="fr-FR" smtClean="0"/>
              <a:t>‹N°›</a:t>
            </a:fld>
            <a:endParaRPr lang="fr-FR"/>
          </a:p>
        </p:txBody>
      </p:sp>
    </p:spTree>
    <p:extLst>
      <p:ext uri="{BB962C8B-B14F-4D97-AF65-F5344CB8AC3E}">
        <p14:creationId xmlns:p14="http://schemas.microsoft.com/office/powerpoint/2010/main" val="3970986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318456-39AA-4820-8575-01CA5F395946}" type="datetimeFigureOut">
              <a:rPr lang="fr-FR" smtClean="0"/>
              <a:t>14/12/2023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F9EC4F8-2E5A-4AD3-A935-D5703A19672B}" type="slidenum">
              <a:rPr lang="fr-FR" smtClean="0"/>
              <a:t>‹N°›</a:t>
            </a:fld>
            <a:endParaRPr lang="fr-FR"/>
          </a:p>
        </p:txBody>
      </p:sp>
    </p:spTree>
    <p:extLst>
      <p:ext uri="{BB962C8B-B14F-4D97-AF65-F5344CB8AC3E}">
        <p14:creationId xmlns:p14="http://schemas.microsoft.com/office/powerpoint/2010/main" val="2690022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B318456-39AA-4820-8575-01CA5F395946}" type="datetimeFigureOut">
              <a:rPr lang="fr-FR" smtClean="0"/>
              <a:t>14/12/2023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F9EC4F8-2E5A-4AD3-A935-D5703A19672B}" type="slidenum">
              <a:rPr lang="fr-FR" smtClean="0"/>
              <a:t>‹N°›</a:t>
            </a:fld>
            <a:endParaRPr lang="fr-FR"/>
          </a:p>
        </p:txBody>
      </p:sp>
    </p:spTree>
    <p:extLst>
      <p:ext uri="{BB962C8B-B14F-4D97-AF65-F5344CB8AC3E}">
        <p14:creationId xmlns:p14="http://schemas.microsoft.com/office/powerpoint/2010/main" val="2518186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B318456-39AA-4820-8575-01CA5F395946}" type="datetimeFigureOut">
              <a:rPr lang="fr-FR" smtClean="0"/>
              <a:t>14/12/2023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F9EC4F8-2E5A-4AD3-A935-D5703A19672B}" type="slidenum">
              <a:rPr lang="fr-FR" smtClean="0"/>
              <a:t>‹N°›</a:t>
            </a:fld>
            <a:endParaRPr lang="fr-FR"/>
          </a:p>
        </p:txBody>
      </p:sp>
    </p:spTree>
    <p:extLst>
      <p:ext uri="{BB962C8B-B14F-4D97-AF65-F5344CB8AC3E}">
        <p14:creationId xmlns:p14="http://schemas.microsoft.com/office/powerpoint/2010/main" val="2617533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B318456-39AA-4820-8575-01CA5F395946}" type="datetimeFigureOut">
              <a:rPr lang="fr-FR" smtClean="0"/>
              <a:t>14/12/2023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F9EC4F8-2E5A-4AD3-A935-D5703A19672B}" type="slidenum">
              <a:rPr lang="fr-FR" smtClean="0"/>
              <a:t>‹N°›</a:t>
            </a:fld>
            <a:endParaRPr lang="fr-FR"/>
          </a:p>
        </p:txBody>
      </p:sp>
    </p:spTree>
    <p:extLst>
      <p:ext uri="{BB962C8B-B14F-4D97-AF65-F5344CB8AC3E}">
        <p14:creationId xmlns:p14="http://schemas.microsoft.com/office/powerpoint/2010/main" val="2103798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1B318456-39AA-4820-8575-01CA5F395946}" type="datetimeFigureOut">
              <a:rPr lang="fr-FR" smtClean="0"/>
              <a:t>14/12/2023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F9EC4F8-2E5A-4AD3-A935-D5703A19672B}" type="slidenum">
              <a:rPr lang="fr-FR" smtClean="0"/>
              <a:t>‹N°›</a:t>
            </a:fld>
            <a:endParaRPr lang="fr-FR"/>
          </a:p>
        </p:txBody>
      </p:sp>
    </p:spTree>
    <p:extLst>
      <p:ext uri="{BB962C8B-B14F-4D97-AF65-F5344CB8AC3E}">
        <p14:creationId xmlns:p14="http://schemas.microsoft.com/office/powerpoint/2010/main" val="3020617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B318456-39AA-4820-8575-01CA5F395946}" type="datetimeFigureOut">
              <a:rPr lang="fr-FR" smtClean="0"/>
              <a:t>14/12/2023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F9EC4F8-2E5A-4AD3-A935-D5703A19672B}" type="slidenum">
              <a:rPr lang="fr-FR" smtClean="0"/>
              <a:t>‹N°›</a:t>
            </a:fld>
            <a:endParaRPr lang="fr-FR"/>
          </a:p>
        </p:txBody>
      </p:sp>
    </p:spTree>
    <p:extLst>
      <p:ext uri="{BB962C8B-B14F-4D97-AF65-F5344CB8AC3E}">
        <p14:creationId xmlns:p14="http://schemas.microsoft.com/office/powerpoint/2010/main" val="3160882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B318456-39AA-4820-8575-01CA5F395946}" type="datetimeFigureOut">
              <a:rPr lang="fr-FR" smtClean="0"/>
              <a:t>14/12/2023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F9EC4F8-2E5A-4AD3-A935-D5703A19672B}" type="slidenum">
              <a:rPr lang="fr-FR" smtClean="0"/>
              <a:t>‹N°›</a:t>
            </a:fld>
            <a:endParaRPr lang="fr-FR"/>
          </a:p>
        </p:txBody>
      </p:sp>
    </p:spTree>
    <p:extLst>
      <p:ext uri="{BB962C8B-B14F-4D97-AF65-F5344CB8AC3E}">
        <p14:creationId xmlns:p14="http://schemas.microsoft.com/office/powerpoint/2010/main" val="4116113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B318456-39AA-4820-8575-01CA5F395946}" type="datetimeFigureOut">
              <a:rPr lang="fr-FR" smtClean="0"/>
              <a:t>14/12/2023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F9EC4F8-2E5A-4AD3-A935-D5703A19672B}" type="slidenum">
              <a:rPr lang="fr-FR" smtClean="0"/>
              <a:t>‹N°›</a:t>
            </a:fld>
            <a:endParaRPr lang="fr-FR"/>
          </a:p>
        </p:txBody>
      </p:sp>
    </p:spTree>
    <p:extLst>
      <p:ext uri="{BB962C8B-B14F-4D97-AF65-F5344CB8AC3E}">
        <p14:creationId xmlns:p14="http://schemas.microsoft.com/office/powerpoint/2010/main" val="152550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18456-39AA-4820-8575-01CA5F395946}" type="datetimeFigureOut">
              <a:rPr lang="fr-FR" smtClean="0"/>
              <a:t>14/12/2023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9EC4F8-2E5A-4AD3-A935-D5703A19672B}" type="slidenum">
              <a:rPr lang="fr-FR" smtClean="0"/>
              <a:t>‹N°›</a:t>
            </a:fld>
            <a:endParaRPr lang="fr-FR"/>
          </a:p>
        </p:txBody>
      </p:sp>
    </p:spTree>
    <p:extLst>
      <p:ext uri="{BB962C8B-B14F-4D97-AF65-F5344CB8AC3E}">
        <p14:creationId xmlns:p14="http://schemas.microsoft.com/office/powerpoint/2010/main" val="1699050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412776"/>
            <a:ext cx="7772400" cy="2880319"/>
          </a:xfrm>
        </p:spPr>
        <p:txBody>
          <a:bodyPr>
            <a:normAutofit/>
          </a:bodyPr>
          <a:lstStyle/>
          <a:p>
            <a:r>
              <a:rPr lang="fr-FR" b="1" dirty="0" smtClean="0"/>
              <a:t>CHAPITRE III:  LES STRATEGIES DE MISE EN ŒUVRE DE LA SECURITE TRANSFRONTALIERE EN AFRIQUE </a:t>
            </a:r>
            <a:endParaRPr lang="fr-FR" b="1" dirty="0"/>
          </a:p>
        </p:txBody>
      </p:sp>
    </p:spTree>
    <p:extLst>
      <p:ext uri="{BB962C8B-B14F-4D97-AF65-F5344CB8AC3E}">
        <p14:creationId xmlns:p14="http://schemas.microsoft.com/office/powerpoint/2010/main" val="25167251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229600" cy="1431032"/>
          </a:xfrm>
        </p:spPr>
        <p:txBody>
          <a:bodyPr>
            <a:noAutofit/>
          </a:bodyPr>
          <a:lstStyle/>
          <a:p>
            <a:r>
              <a:rPr lang="fr-FR" sz="3600" b="1" dirty="0" smtClean="0"/>
              <a:t>Quels sont les acteurs locaux impliqués dans la production de la sécurité politique et juridique? </a:t>
            </a:r>
            <a:endParaRPr lang="fr-FR" sz="3600" b="1" dirty="0"/>
          </a:p>
        </p:txBody>
      </p:sp>
      <p:sp>
        <p:nvSpPr>
          <p:cNvPr id="3" name="Espace réservé du contenu 2"/>
          <p:cNvSpPr>
            <a:spLocks noGrp="1"/>
          </p:cNvSpPr>
          <p:nvPr>
            <p:ph idx="1"/>
          </p:nvPr>
        </p:nvSpPr>
        <p:spPr>
          <a:xfrm>
            <a:off x="457200" y="1916833"/>
            <a:ext cx="8229600" cy="3816424"/>
          </a:xfrm>
        </p:spPr>
        <p:txBody>
          <a:bodyPr>
            <a:normAutofit fontScale="77500" lnSpcReduction="20000"/>
          </a:bodyPr>
          <a:lstStyle/>
          <a:p>
            <a:endParaRPr lang="fr-FR" dirty="0" smtClean="0"/>
          </a:p>
          <a:p>
            <a:r>
              <a:rPr lang="fr-FR" sz="3300" b="1" dirty="0" smtClean="0"/>
              <a:t>l’union Africaine:</a:t>
            </a:r>
          </a:p>
          <a:p>
            <a:endParaRPr lang="fr-FR" dirty="0"/>
          </a:p>
          <a:p>
            <a:pPr>
              <a:buFont typeface="Wingdings" panose="05000000000000000000" pitchFamily="2" charset="2"/>
              <a:buChar char="ü"/>
            </a:pPr>
            <a:r>
              <a:rPr lang="fr-FR" dirty="0"/>
              <a:t> </a:t>
            </a:r>
            <a:r>
              <a:rPr lang="fr-FR" dirty="0" smtClean="0"/>
              <a:t>l’union africaine est l’organe suprême de  la production de la sécurité politique et juridique 	</a:t>
            </a:r>
          </a:p>
          <a:p>
            <a:pPr>
              <a:buFont typeface="Wingdings" panose="05000000000000000000" pitchFamily="2" charset="2"/>
              <a:buChar char="ü"/>
            </a:pPr>
            <a:endParaRPr lang="fr-FR" dirty="0"/>
          </a:p>
          <a:p>
            <a:pPr>
              <a:buFont typeface="Wingdings" panose="05000000000000000000" pitchFamily="2" charset="2"/>
              <a:buChar char="ü"/>
            </a:pPr>
            <a:r>
              <a:rPr lang="fr-FR" dirty="0" smtClean="0"/>
              <a:t> Elle  prône les rapports de "bon voisinage" et s’engagent, au principe de </a:t>
            </a:r>
            <a:r>
              <a:rPr lang="fr-FR" b="1" dirty="0" smtClean="0"/>
              <a:t>l’</a:t>
            </a:r>
            <a:r>
              <a:rPr lang="fr-FR" b="1" dirty="0" err="1" smtClean="0"/>
              <a:t>uti</a:t>
            </a:r>
            <a:r>
              <a:rPr lang="fr-FR" b="1" dirty="0" smtClean="0"/>
              <a:t> </a:t>
            </a:r>
            <a:r>
              <a:rPr lang="fr-FR" b="1" dirty="0" err="1" smtClean="0"/>
              <a:t>possidetis</a:t>
            </a:r>
            <a:r>
              <a:rPr lang="fr-FR" b="1" dirty="0" smtClean="0"/>
              <a:t> </a:t>
            </a:r>
            <a:r>
              <a:rPr lang="fr-FR" dirty="0" smtClean="0"/>
              <a:t>et de ne pas s’ingérer dans les affaires des Etats tiers. </a:t>
            </a:r>
          </a:p>
          <a:p>
            <a:r>
              <a:rPr lang="fr-FR" dirty="0" smtClean="0"/>
              <a:t> </a:t>
            </a:r>
            <a:endParaRPr lang="fr-FR" dirty="0"/>
          </a:p>
        </p:txBody>
      </p:sp>
    </p:spTree>
    <p:extLst>
      <p:ext uri="{BB962C8B-B14F-4D97-AF65-F5344CB8AC3E}">
        <p14:creationId xmlns:p14="http://schemas.microsoft.com/office/powerpoint/2010/main" val="8189890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16632"/>
            <a:ext cx="8352928" cy="6740307"/>
          </a:xfrm>
          <a:prstGeom prst="rect">
            <a:avLst/>
          </a:prstGeom>
        </p:spPr>
        <p:txBody>
          <a:bodyPr wrap="square">
            <a:spAutoFit/>
          </a:bodyPr>
          <a:lstStyle/>
          <a:p>
            <a:r>
              <a:rPr lang="fr-FR" sz="2800" b="1" dirty="0" smtClean="0"/>
              <a:t>Les  dispositions politiques et juridiques des organisations régionales africaines pour la production de la sécurité dans les espaces transfrontaliers </a:t>
            </a:r>
          </a:p>
          <a:p>
            <a:pPr marL="457200" indent="-457200">
              <a:buFont typeface="Wingdings" panose="05000000000000000000" pitchFamily="2" charset="2"/>
              <a:buChar char="ü"/>
            </a:pPr>
            <a:endParaRPr lang="fr-FR" sz="2800" b="1" dirty="0"/>
          </a:p>
          <a:p>
            <a:pPr marL="457200" indent="-457200">
              <a:buFont typeface="Wingdings" panose="05000000000000000000" pitchFamily="2" charset="2"/>
              <a:buChar char="ü"/>
            </a:pPr>
            <a:r>
              <a:rPr lang="fr-FR" sz="3200" dirty="0" smtClean="0"/>
              <a:t>le principe de non-agression entre les Etats de la communauté</a:t>
            </a:r>
          </a:p>
          <a:p>
            <a:pPr marL="457200" indent="-457200">
              <a:buFont typeface="Wingdings" panose="05000000000000000000" pitchFamily="2" charset="2"/>
              <a:buChar char="ü"/>
            </a:pPr>
            <a:r>
              <a:rPr lang="fr-FR" sz="3200" dirty="0" smtClean="0"/>
              <a:t>Le pacte d’assistance mutuelle </a:t>
            </a:r>
          </a:p>
          <a:p>
            <a:pPr marL="457200" indent="-457200">
              <a:buFont typeface="Wingdings" panose="05000000000000000000" pitchFamily="2" charset="2"/>
              <a:buChar char="ü"/>
            </a:pPr>
            <a:r>
              <a:rPr lang="fr-FR" sz="3200" dirty="0"/>
              <a:t> </a:t>
            </a:r>
            <a:r>
              <a:rPr lang="fr-FR" sz="3200" dirty="0" smtClean="0"/>
              <a:t>les mécanismes d’alertes rapides</a:t>
            </a:r>
          </a:p>
          <a:p>
            <a:pPr marL="457200" indent="-457200">
              <a:buFont typeface="Wingdings" panose="05000000000000000000" pitchFamily="2" charset="2"/>
              <a:buChar char="ü"/>
            </a:pPr>
            <a:r>
              <a:rPr lang="fr-FR" sz="3200" dirty="0" smtClean="0"/>
              <a:t>Les forces en attente</a:t>
            </a:r>
          </a:p>
          <a:p>
            <a:pPr marL="457200" indent="-457200">
              <a:buFont typeface="Wingdings" panose="05000000000000000000" pitchFamily="2" charset="2"/>
              <a:buChar char="ü"/>
            </a:pPr>
            <a:r>
              <a:rPr lang="fr-FR" sz="3200" dirty="0" smtClean="0"/>
              <a:t>La coopération policières dans les espaces frontaliers</a:t>
            </a:r>
            <a:endParaRPr lang="fr-FR" sz="3200" dirty="0"/>
          </a:p>
          <a:p>
            <a:endParaRPr lang="fr-FR" sz="3200" b="1" dirty="0" smtClean="0"/>
          </a:p>
          <a:p>
            <a:endParaRPr lang="fr-FR" sz="3200" b="1" dirty="0"/>
          </a:p>
          <a:p>
            <a:r>
              <a:rPr lang="fr-FR" sz="3200" b="1" dirty="0" smtClean="0"/>
              <a:t> </a:t>
            </a:r>
            <a:endParaRPr lang="fr-FR" sz="3200" b="1" dirty="0"/>
          </a:p>
        </p:txBody>
      </p:sp>
    </p:spTree>
    <p:extLst>
      <p:ext uri="{BB962C8B-B14F-4D97-AF65-F5344CB8AC3E}">
        <p14:creationId xmlns:p14="http://schemas.microsoft.com/office/powerpoint/2010/main" val="18195645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dirty="0" smtClean="0"/>
              <a:t> </a:t>
            </a:r>
            <a:r>
              <a:rPr lang="fr-FR" sz="3600" b="1" dirty="0" smtClean="0"/>
              <a:t>L’apport des échanges commerciaux à la sécurité transfrontalière  en Afrique</a:t>
            </a:r>
            <a:endParaRPr lang="fr-FR" sz="3600" b="1" dirty="0"/>
          </a:p>
        </p:txBody>
      </p:sp>
      <p:sp>
        <p:nvSpPr>
          <p:cNvPr id="3" name="Espace réservé du contenu 2"/>
          <p:cNvSpPr>
            <a:spLocks noGrp="1"/>
          </p:cNvSpPr>
          <p:nvPr>
            <p:ph idx="1"/>
          </p:nvPr>
        </p:nvSpPr>
        <p:spPr/>
        <p:txBody>
          <a:bodyPr>
            <a:normAutofit/>
          </a:bodyPr>
          <a:lstStyle/>
          <a:p>
            <a:pPr>
              <a:buFont typeface="Wingdings" panose="05000000000000000000" pitchFamily="2" charset="2"/>
              <a:buChar char="ü"/>
            </a:pPr>
            <a:r>
              <a:rPr lang="fr-FR" sz="2800" dirty="0" smtClean="0"/>
              <a:t>Les échanges commerciaux créent une interdépendance économique entre les Etats. Le commerce participe, de ce fait, à la sécurité coopérative régionale</a:t>
            </a:r>
          </a:p>
          <a:p>
            <a:pPr marL="0" indent="0">
              <a:buNone/>
            </a:pPr>
            <a:endParaRPr lang="fr-FR" sz="2800" dirty="0" smtClean="0"/>
          </a:p>
          <a:p>
            <a:pPr>
              <a:buFont typeface="Wingdings" panose="05000000000000000000" pitchFamily="2" charset="2"/>
              <a:buChar char="ü"/>
            </a:pPr>
            <a:r>
              <a:rPr lang="fr-FR" sz="2800" dirty="0" smtClean="0"/>
              <a:t>Cependant, les Etats africains échanges très peu entre eux </a:t>
            </a:r>
          </a:p>
          <a:p>
            <a:pPr>
              <a:buFont typeface="Wingdings" panose="05000000000000000000" pitchFamily="2" charset="2"/>
              <a:buChar char="ü"/>
            </a:pPr>
            <a:r>
              <a:rPr lang="fr-FR" sz="2800" dirty="0"/>
              <a:t> </a:t>
            </a:r>
            <a:r>
              <a:rPr lang="fr-FR" sz="2800" dirty="0" smtClean="0"/>
              <a:t>le commerces dans ces Etats restent extravertis </a:t>
            </a:r>
            <a:endParaRPr lang="fr-FR" sz="2800" dirty="0"/>
          </a:p>
        </p:txBody>
      </p:sp>
    </p:spTree>
    <p:extLst>
      <p:ext uri="{BB962C8B-B14F-4D97-AF65-F5344CB8AC3E}">
        <p14:creationId xmlns:p14="http://schemas.microsoft.com/office/powerpoint/2010/main" val="16488401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t>
            </a:r>
            <a:r>
              <a:rPr lang="fr-FR" b="1" dirty="0" smtClean="0"/>
              <a:t>La</a:t>
            </a:r>
            <a:r>
              <a:rPr lang="fr-FR" dirty="0" smtClean="0"/>
              <a:t> </a:t>
            </a:r>
            <a:r>
              <a:rPr lang="fr-FR" b="1" dirty="0" smtClean="0"/>
              <a:t>surveillance commune des   frontières et espaces maritimes</a:t>
            </a:r>
            <a:endParaRPr lang="fr-FR" b="1" dirty="0"/>
          </a:p>
        </p:txBody>
      </p:sp>
      <p:sp>
        <p:nvSpPr>
          <p:cNvPr id="3" name="Espace réservé du contenu 2"/>
          <p:cNvSpPr>
            <a:spLocks noGrp="1"/>
          </p:cNvSpPr>
          <p:nvPr>
            <p:ph idx="1"/>
          </p:nvPr>
        </p:nvSpPr>
        <p:spPr>
          <a:xfrm>
            <a:off x="251520" y="1600200"/>
            <a:ext cx="8784976" cy="4637111"/>
          </a:xfrm>
        </p:spPr>
        <p:txBody>
          <a:bodyPr>
            <a:normAutofit fontScale="92500" lnSpcReduction="20000"/>
          </a:bodyPr>
          <a:lstStyle/>
          <a:p>
            <a:pPr algn="ctr">
              <a:buFont typeface="Wingdings" panose="05000000000000000000" pitchFamily="2" charset="2"/>
              <a:buChar char="ü"/>
            </a:pPr>
            <a:r>
              <a:rPr lang="fr-FR" dirty="0" smtClean="0"/>
              <a:t>Suite, à la réalisation des menaces qui leur sont communes (piraterie et brigandage maritime, la surpêche industrielle, l’immigration clandestine, le trafic des drogues, le banditisme maritime, les attaques des établissements sensibles, etc.), les Etats africains notamment ceux, riverains du golfe de Guinée, avaient, à la fin des années 2000, décidé des opérations de "sécurisation" de leurs "intérêts vitaux" et de leurs zones de souveraineté en mer, en général. </a:t>
            </a:r>
          </a:p>
          <a:p>
            <a:pPr algn="ctr">
              <a:buFont typeface="Wingdings" panose="05000000000000000000" pitchFamily="2" charset="2"/>
              <a:buChar char="ü"/>
            </a:pPr>
            <a:r>
              <a:rPr lang="fr-FR" dirty="0" smtClean="0"/>
              <a:t>la création du Centre Régional de la Sécurité Maritime de l’Afrique Centrale, siglé CRESMAC</a:t>
            </a:r>
            <a:endParaRPr lang="fr-FR" dirty="0"/>
          </a:p>
        </p:txBody>
      </p:sp>
    </p:spTree>
    <p:extLst>
      <p:ext uri="{BB962C8B-B14F-4D97-AF65-F5344CB8AC3E}">
        <p14:creationId xmlns:p14="http://schemas.microsoft.com/office/powerpoint/2010/main" val="14693716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980728"/>
            <a:ext cx="8229600" cy="652934"/>
          </a:xfrm>
        </p:spPr>
        <p:txBody>
          <a:bodyPr>
            <a:normAutofit fontScale="90000"/>
          </a:bodyPr>
          <a:lstStyle/>
          <a:p>
            <a:r>
              <a:rPr lang="fr-FR" b="1" dirty="0" smtClean="0"/>
              <a:t> L</a:t>
            </a:r>
            <a:r>
              <a:rPr lang="fr-FR" sz="3100" b="1" dirty="0" smtClean="0"/>
              <a:t>es alliances militaires  et sécurité dans les espaces transfrontaliers en Afrique</a:t>
            </a:r>
            <a:endParaRPr lang="fr-FR" sz="3100" b="1" dirty="0"/>
          </a:p>
        </p:txBody>
      </p:sp>
      <p:sp>
        <p:nvSpPr>
          <p:cNvPr id="3" name="Espace réservé du contenu 2"/>
          <p:cNvSpPr>
            <a:spLocks noGrp="1"/>
          </p:cNvSpPr>
          <p:nvPr>
            <p:ph idx="1"/>
          </p:nvPr>
        </p:nvSpPr>
        <p:spPr>
          <a:xfrm>
            <a:off x="467544" y="2132856"/>
            <a:ext cx="8229600" cy="4525963"/>
          </a:xfrm>
        </p:spPr>
        <p:txBody>
          <a:bodyPr/>
          <a:lstStyle/>
          <a:p>
            <a:r>
              <a:rPr lang="fr-FR" dirty="0" smtClean="0"/>
              <a:t>Une alliance est « un traité par lequel des Etats  s’engagent à se porter secours, soit pour une coalition militaire, soit par tout autre moyen, au cas d’une guerre affectant l’une d’elle.</a:t>
            </a:r>
          </a:p>
          <a:p>
            <a:r>
              <a:rPr lang="fr-FR" dirty="0" smtClean="0"/>
              <a:t>Les alliances sont des formes embryonnaires de la sécurité collective. </a:t>
            </a:r>
            <a:endParaRPr lang="fr-FR" dirty="0"/>
          </a:p>
        </p:txBody>
      </p:sp>
    </p:spTree>
    <p:extLst>
      <p:ext uri="{BB962C8B-B14F-4D97-AF65-F5344CB8AC3E}">
        <p14:creationId xmlns:p14="http://schemas.microsoft.com/office/powerpoint/2010/main" val="15078998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08720"/>
            <a:ext cx="8229600" cy="5217443"/>
          </a:xfrm>
        </p:spPr>
        <p:txBody>
          <a:bodyPr>
            <a:normAutofit lnSpcReduction="10000"/>
          </a:bodyPr>
          <a:lstStyle/>
          <a:p>
            <a:r>
              <a:rPr lang="fr-FR" b="0" i="0" dirty="0" smtClean="0">
                <a:solidFill>
                  <a:srgbClr val="333333"/>
                </a:solidFill>
                <a:effectLst/>
                <a:latin typeface="Noto Sans"/>
              </a:rPr>
              <a:t>Parmi les anciennes alliances militaires en Afrique, considérons la coalition Etats-Unis-Belgique en RDC, qui date des années 1940 au début de la deuxième guerre mondiale, alors que les Américains entraient en partenariat avec l’ancien pouvoir colonial pour gagner l’accès à l’uranium pour la création de la première bombe atomique, lâchée plus tard, en mai 1945, sur les villes japonaises de Nagasaki et Hiroshima</a:t>
            </a:r>
            <a:endParaRPr lang="fr-FR" dirty="0"/>
          </a:p>
        </p:txBody>
      </p:sp>
    </p:spTree>
    <p:extLst>
      <p:ext uri="{BB962C8B-B14F-4D97-AF65-F5344CB8AC3E}">
        <p14:creationId xmlns:p14="http://schemas.microsoft.com/office/powerpoint/2010/main" val="9724228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t>Parmi toutes les alliances militaires établies, AFRICOM (US </a:t>
            </a:r>
            <a:r>
              <a:rPr lang="fr-FR" dirty="0" err="1" smtClean="0"/>
              <a:t>Africa</a:t>
            </a:r>
            <a:r>
              <a:rPr lang="fr-FR" dirty="0" smtClean="0"/>
              <a:t> Command) est la plus importante et comprend les opérations spéciales, les attaques de drones américains, et les « programmes de coopération en vue de la sécurité » ainsi qu’un partenariat étroit avec la majorité des pays du continent.</a:t>
            </a:r>
            <a:endParaRPr lang="fr-FR" dirty="0"/>
          </a:p>
        </p:txBody>
      </p:sp>
    </p:spTree>
    <p:extLst>
      <p:ext uri="{BB962C8B-B14F-4D97-AF65-F5344CB8AC3E}">
        <p14:creationId xmlns:p14="http://schemas.microsoft.com/office/powerpoint/2010/main" val="36035792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Alliances militaires locales à vocation transnationale </a:t>
            </a:r>
            <a:endParaRPr lang="fr-FR" b="1" dirty="0"/>
          </a:p>
        </p:txBody>
      </p:sp>
      <p:sp>
        <p:nvSpPr>
          <p:cNvPr id="3" name="Espace réservé du contenu 2"/>
          <p:cNvSpPr>
            <a:spLocks noGrp="1"/>
          </p:cNvSpPr>
          <p:nvPr>
            <p:ph idx="1"/>
          </p:nvPr>
        </p:nvSpPr>
        <p:spPr/>
        <p:txBody>
          <a:bodyPr>
            <a:normAutofit lnSpcReduction="10000"/>
          </a:bodyPr>
          <a:lstStyle/>
          <a:p>
            <a:r>
              <a:rPr lang="fr-FR" dirty="0" smtClean="0"/>
              <a:t>Le G5 Sahel est un cadre institutionnel de coordination et de coopération régionale en matière de politiques de développement et de sécurité, créé en 2014 par cinq pays de la bande sahélo-saharienne, le Burkina Faso, le Mali, la Mauritanie, le Niger et le Tchad.</a:t>
            </a:r>
          </a:p>
          <a:p>
            <a:r>
              <a:rPr lang="fr-FR" dirty="0" smtClean="0"/>
              <a:t>Entre autre ces Etats lutte de manière conjointe au menaces qui guettent leur région notamment le terrorisme	.</a:t>
            </a:r>
            <a:endParaRPr lang="fr-FR" dirty="0"/>
          </a:p>
        </p:txBody>
      </p:sp>
    </p:spTree>
    <p:extLst>
      <p:ext uri="{BB962C8B-B14F-4D97-AF65-F5344CB8AC3E}">
        <p14:creationId xmlns:p14="http://schemas.microsoft.com/office/powerpoint/2010/main" val="22486794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Force multinationale mixte au bassin du lac Tchad</a:t>
            </a:r>
            <a:endParaRPr lang="fr-FR" dirty="0"/>
          </a:p>
        </p:txBody>
      </p:sp>
      <p:sp>
        <p:nvSpPr>
          <p:cNvPr id="4" name="Espace réservé du texte 3"/>
          <p:cNvSpPr>
            <a:spLocks noGrp="1"/>
          </p:cNvSpPr>
          <p:nvPr>
            <p:ph type="body" sz="half" idx="2"/>
          </p:nvPr>
        </p:nvSpPr>
        <p:spPr/>
        <p:txBody>
          <a:bodyPr>
            <a:normAutofit lnSpcReduction="10000"/>
          </a:bodyPr>
          <a:lstStyle/>
          <a:p>
            <a:endParaRPr lang="fr-FR" sz="1800" dirty="0" smtClean="0"/>
          </a:p>
          <a:p>
            <a:pPr marL="285750" indent="-285750">
              <a:buFont typeface="Wingdings" panose="05000000000000000000" pitchFamily="2" charset="2"/>
              <a:buChar char="ü"/>
            </a:pPr>
            <a:r>
              <a:rPr lang="fr-FR" sz="1800" dirty="0" smtClean="0"/>
              <a:t>La FMM a été fondée le 21 mars 1994 pour lutter contre la criminalité et le grand banditisme dans la région sous l'égide de la Commission du bassin du lac Tchad (CBLT)4.</a:t>
            </a:r>
          </a:p>
          <a:p>
            <a:endParaRPr lang="fr-FR" dirty="0" smtClean="0"/>
          </a:p>
          <a:p>
            <a:pPr marL="285750" indent="-285750">
              <a:buFont typeface="Wingdings" panose="05000000000000000000" pitchFamily="2" charset="2"/>
              <a:buChar char="ü"/>
            </a:pPr>
            <a:r>
              <a:rPr lang="fr-FR" sz="1800" dirty="0" smtClean="0"/>
              <a:t>La force n'est mise en place qu'en 1998 mais restera léthargique, son activité se limitant à l'organisation de quelques patrouilles, d'autant que le Cameroun, qui est alors en très mauvais terme avec le Nigeria, ne participe pas.</a:t>
            </a:r>
            <a:endParaRPr lang="fr-FR" sz="1800"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35896" y="692696"/>
            <a:ext cx="4968552"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3244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474345"/>
            <a:ext cx="7920880" cy="3693319"/>
          </a:xfrm>
          <a:prstGeom prst="rect">
            <a:avLst/>
          </a:prstGeom>
        </p:spPr>
        <p:txBody>
          <a:bodyPr wrap="square">
            <a:spAutoFit/>
          </a:bodyPr>
          <a:lstStyle/>
          <a:p>
            <a:r>
              <a:rPr lang="fr-FR" dirty="0"/>
              <a:t>La MNJTF, initialement mise en place par le Bénin, le Cameroun, le Niger,</a:t>
            </a:r>
          </a:p>
          <a:p>
            <a:r>
              <a:rPr lang="fr-FR" dirty="0"/>
              <a:t>le Nigéria et le Tchad en 1994 pour lutter contre les trafics transfrontaliers,</a:t>
            </a:r>
          </a:p>
          <a:p>
            <a:r>
              <a:rPr lang="fr-FR" dirty="0"/>
              <a:t>connaît une seconde jeunesse à partir du début des années 2010. </a:t>
            </a:r>
            <a:endParaRPr lang="fr-FR" dirty="0" smtClean="0"/>
          </a:p>
          <a:p>
            <a:endParaRPr lang="fr-FR" dirty="0"/>
          </a:p>
          <a:p>
            <a:r>
              <a:rPr lang="fr-FR" dirty="0" smtClean="0"/>
              <a:t>En </a:t>
            </a:r>
            <a:r>
              <a:rPr lang="fr-FR" dirty="0"/>
              <a:t>2012, </a:t>
            </a:r>
            <a:r>
              <a:rPr lang="fr-FR" dirty="0" smtClean="0"/>
              <a:t>son mandat </a:t>
            </a:r>
            <a:r>
              <a:rPr lang="fr-FR" dirty="0"/>
              <a:t>est étendu à la lutte anti-terroriste contre Boko Haram. La </a:t>
            </a:r>
            <a:r>
              <a:rPr lang="fr-FR" dirty="0" smtClean="0"/>
              <a:t>MNJTF connaît </a:t>
            </a:r>
            <a:r>
              <a:rPr lang="fr-FR" dirty="0"/>
              <a:t>des succès modérés jusqu’en 2015, date à laquelle son quartier </a:t>
            </a:r>
            <a:r>
              <a:rPr lang="fr-FR" dirty="0" smtClean="0"/>
              <a:t>général de </a:t>
            </a:r>
            <a:r>
              <a:rPr lang="fr-FR" dirty="0" err="1"/>
              <a:t>Baga</a:t>
            </a:r>
            <a:r>
              <a:rPr lang="fr-FR" dirty="0"/>
              <a:t> est détruit par Boko Haram, avant de se restructurer et </a:t>
            </a:r>
            <a:r>
              <a:rPr lang="fr-FR" dirty="0" smtClean="0"/>
              <a:t>d’enregistrer une </a:t>
            </a:r>
            <a:r>
              <a:rPr lang="fr-FR" dirty="0"/>
              <a:t>poussée décisive contre l’organisation </a:t>
            </a:r>
            <a:r>
              <a:rPr lang="fr-FR" dirty="0" err="1"/>
              <a:t>jihadiste</a:t>
            </a:r>
            <a:r>
              <a:rPr lang="fr-FR" dirty="0"/>
              <a:t>. </a:t>
            </a:r>
            <a:endParaRPr lang="fr-FR" dirty="0" smtClean="0"/>
          </a:p>
          <a:p>
            <a:endParaRPr lang="fr-FR" dirty="0"/>
          </a:p>
          <a:p>
            <a:r>
              <a:rPr lang="fr-FR" dirty="0" smtClean="0"/>
              <a:t>Une </a:t>
            </a:r>
            <a:r>
              <a:rPr lang="fr-FR" dirty="0"/>
              <a:t>observation </a:t>
            </a:r>
            <a:r>
              <a:rPr lang="fr-FR" dirty="0" smtClean="0"/>
              <a:t>attentive opérations </a:t>
            </a:r>
            <a:r>
              <a:rPr lang="fr-FR" dirty="0"/>
              <a:t>effectuées par la MNJTF montre cependant que son fonctionnement est moins multinational qu’il n’y paraît au premier abord, du fait </a:t>
            </a:r>
            <a:r>
              <a:rPr lang="fr-FR" dirty="0" smtClean="0"/>
              <a:t>du manque </a:t>
            </a:r>
            <a:r>
              <a:rPr lang="fr-FR" dirty="0"/>
              <a:t>de coordination entre forces nigérianes et partenaires </a:t>
            </a:r>
            <a:r>
              <a:rPr lang="fr-FR" dirty="0" err="1" smtClean="0"/>
              <a:t>camérounais</a:t>
            </a:r>
            <a:r>
              <a:rPr lang="fr-FR" smtClean="0"/>
              <a:t>, nigériens </a:t>
            </a:r>
            <a:r>
              <a:rPr lang="fr-FR" dirty="0"/>
              <a:t>et tchadiens (</a:t>
            </a:r>
            <a:r>
              <a:rPr lang="fr-FR" dirty="0" err="1"/>
              <a:t>Thurston</a:t>
            </a:r>
            <a:r>
              <a:rPr lang="fr-FR" dirty="0"/>
              <a:t>, 2017).</a:t>
            </a:r>
          </a:p>
        </p:txBody>
      </p:sp>
    </p:spTree>
    <p:extLst>
      <p:ext uri="{BB962C8B-B14F-4D97-AF65-F5344CB8AC3E}">
        <p14:creationId xmlns:p14="http://schemas.microsoft.com/office/powerpoint/2010/main" val="799553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r>
              <a:rPr lang="fr-FR" b="1" dirty="0" smtClean="0"/>
              <a:t>Quelles sont les stratégies de mise en œuvre de la sécurité dans les espaces  transfrontaliers en Afrique?</a:t>
            </a:r>
            <a:endParaRPr lang="fr-FR" b="1" dirty="0"/>
          </a:p>
        </p:txBody>
      </p:sp>
    </p:spTree>
    <p:extLst>
      <p:ext uri="{BB962C8B-B14F-4D97-AF65-F5344CB8AC3E}">
        <p14:creationId xmlns:p14="http://schemas.microsoft.com/office/powerpoint/2010/main" val="35396847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endParaRPr lang="fr-FR" dirty="0"/>
          </a:p>
        </p:txBody>
      </p:sp>
      <p:sp>
        <p:nvSpPr>
          <p:cNvPr id="3" name="Espace réservé du contenu 2"/>
          <p:cNvSpPr>
            <a:spLocks noGrp="1"/>
          </p:cNvSpPr>
          <p:nvPr>
            <p:ph idx="1"/>
          </p:nvPr>
        </p:nvSpPr>
        <p:spPr>
          <a:xfrm>
            <a:off x="457200" y="404664"/>
            <a:ext cx="8229600" cy="5721499"/>
          </a:xfrm>
        </p:spPr>
        <p:txBody>
          <a:bodyPr>
            <a:normAutofit fontScale="70000" lnSpcReduction="20000"/>
          </a:bodyPr>
          <a:lstStyle/>
          <a:p>
            <a:r>
              <a:rPr lang="fr-FR" dirty="0" smtClean="0"/>
              <a:t>La sécurité des espaces transfrontaliers  est un pan de la sécurité extérieure des Etats.  Dans le temps, cette sécurité extérieure se muait,  aux </a:t>
            </a:r>
            <a:r>
              <a:rPr lang="fr-FR" b="1" dirty="0" smtClean="0"/>
              <a:t>alliances militaires</a:t>
            </a:r>
            <a:r>
              <a:rPr lang="fr-FR" dirty="0" smtClean="0"/>
              <a:t>, à </a:t>
            </a:r>
            <a:r>
              <a:rPr lang="fr-FR" b="1" dirty="0" smtClean="0"/>
              <a:t>la coopération militaire</a:t>
            </a:r>
            <a:r>
              <a:rPr lang="fr-FR" dirty="0" smtClean="0"/>
              <a:t>, à la </a:t>
            </a:r>
            <a:r>
              <a:rPr lang="fr-FR" b="1" dirty="0" smtClean="0"/>
              <a:t>sécurité collective </a:t>
            </a:r>
            <a:r>
              <a:rPr lang="fr-FR" dirty="0" smtClean="0"/>
              <a:t>(exemple la SDN)  et tend aujourd’hui vers la </a:t>
            </a:r>
            <a:r>
              <a:rPr lang="fr-FR" b="1" dirty="0" smtClean="0"/>
              <a:t>sécurité commune</a:t>
            </a:r>
            <a:r>
              <a:rPr lang="fr-FR" dirty="0" smtClean="0"/>
              <a:t>. </a:t>
            </a:r>
          </a:p>
          <a:p>
            <a:endParaRPr lang="fr-FR" dirty="0"/>
          </a:p>
          <a:p>
            <a:r>
              <a:rPr lang="fr-FR" dirty="0" smtClean="0"/>
              <a:t>La création de l’Organisation des Nations Unies (ONU), après la Seconde Guerre mondiale amena un changement de paradigme car l’ONU recommandait plutôt à ses membres de s’abstenir « (…) de </a:t>
            </a:r>
            <a:r>
              <a:rPr lang="fr-FR" b="1" dirty="0" smtClean="0"/>
              <a:t>recourir à la </a:t>
            </a:r>
            <a:r>
              <a:rPr lang="fr-FR" dirty="0" smtClean="0"/>
              <a:t>force, soit contre </a:t>
            </a:r>
            <a:r>
              <a:rPr lang="fr-FR" b="1" dirty="0" smtClean="0"/>
              <a:t>l’intégrité territoriale </a:t>
            </a:r>
            <a:r>
              <a:rPr lang="fr-FR" dirty="0" smtClean="0"/>
              <a:t>ou contre </a:t>
            </a:r>
            <a:r>
              <a:rPr lang="fr-FR" b="1" dirty="0" smtClean="0"/>
              <a:t>l’indépendance politique de tout État</a:t>
            </a:r>
            <a:r>
              <a:rPr lang="fr-FR" dirty="0" smtClean="0"/>
              <a:t>, soit de toute manière incompatible avec les buts des Nations Unies ». </a:t>
            </a:r>
          </a:p>
          <a:p>
            <a:r>
              <a:rPr lang="fr-FR" dirty="0" smtClean="0"/>
              <a:t/>
            </a:r>
            <a:br>
              <a:rPr lang="fr-FR" dirty="0" smtClean="0"/>
            </a:br>
            <a:r>
              <a:rPr lang="fr-FR" dirty="0" smtClean="0"/>
              <a:t>A la suite de l’ONU, l’on vit se proliférer des </a:t>
            </a:r>
            <a:r>
              <a:rPr lang="fr-FR" b="1" dirty="0" smtClean="0"/>
              <a:t>organisations intergouvernementales régionales.</a:t>
            </a:r>
            <a:r>
              <a:rPr lang="fr-FR" dirty="0" smtClean="0"/>
              <a:t> Certes, leurs origines sont lointaines et leurs fondements de nature essentiellement économiques mais celles-ci vont se prononcer sur la scène internationale et envisager la « sécurité » sur fond de "coopération" et </a:t>
            </a:r>
            <a:r>
              <a:rPr lang="fr-FR" b="1" dirty="0" smtClean="0"/>
              <a:t>de "démocratie</a:t>
            </a:r>
            <a:r>
              <a:rPr lang="fr-FR" dirty="0" smtClean="0"/>
              <a:t>", à partir des années 70 : c’est le début de la </a:t>
            </a:r>
            <a:r>
              <a:rPr lang="fr-FR" b="1" dirty="0" smtClean="0"/>
              <a:t>sécurité coopérative</a:t>
            </a:r>
            <a:r>
              <a:rPr lang="fr-FR" dirty="0" smtClean="0"/>
              <a:t>. </a:t>
            </a:r>
            <a:endParaRPr lang="fr-FR" dirty="0"/>
          </a:p>
        </p:txBody>
      </p:sp>
    </p:spTree>
    <p:extLst>
      <p:ext uri="{BB962C8B-B14F-4D97-AF65-F5344CB8AC3E}">
        <p14:creationId xmlns:p14="http://schemas.microsoft.com/office/powerpoint/2010/main" val="38816280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404664"/>
            <a:ext cx="8640960" cy="1584176"/>
          </a:xfrm>
        </p:spPr>
        <p:txBody>
          <a:bodyPr>
            <a:normAutofit fontScale="90000"/>
          </a:bodyPr>
          <a:lstStyle/>
          <a:p>
            <a:r>
              <a:rPr lang="fr-FR" b="1" dirty="0" smtClean="0"/>
              <a:t>Les objectifs de la mise en œuvre de la sécurité des espaces transfrontaliers africains</a:t>
            </a:r>
            <a:endParaRPr lang="fr-FR" b="1" dirty="0"/>
          </a:p>
        </p:txBody>
      </p:sp>
      <p:sp>
        <p:nvSpPr>
          <p:cNvPr id="3" name="Espace réservé du contenu 2"/>
          <p:cNvSpPr>
            <a:spLocks noGrp="1"/>
          </p:cNvSpPr>
          <p:nvPr>
            <p:ph idx="1"/>
          </p:nvPr>
        </p:nvSpPr>
        <p:spPr>
          <a:xfrm>
            <a:off x="457200" y="2204864"/>
            <a:ext cx="8229600" cy="3921299"/>
          </a:xfrm>
        </p:spPr>
        <p:txBody>
          <a:bodyPr/>
          <a:lstStyle/>
          <a:p>
            <a:r>
              <a:rPr lang="fr-FR" dirty="0" smtClean="0"/>
              <a:t> la production de la sécurité dans les espaces transfrontaliers vise l’amélioration et (…) la contribution en Afrique, à la paix, à la justice et à la coopération, ainsi qu’au rapprochement entre Etats africains et avec les autres Etats du monde. </a:t>
            </a:r>
            <a:endParaRPr lang="fr-FR" dirty="0"/>
          </a:p>
        </p:txBody>
      </p:sp>
    </p:spTree>
    <p:extLst>
      <p:ext uri="{BB962C8B-B14F-4D97-AF65-F5344CB8AC3E}">
        <p14:creationId xmlns:p14="http://schemas.microsoft.com/office/powerpoint/2010/main" val="9658484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44824"/>
            <a:ext cx="8229600" cy="2736304"/>
          </a:xfrm>
        </p:spPr>
        <p:txBody>
          <a:bodyPr>
            <a:normAutofit fontScale="90000"/>
          </a:bodyPr>
          <a:lstStyle/>
          <a:p>
            <a:r>
              <a:rPr lang="fr-FR" b="1" dirty="0" smtClean="0"/>
              <a:t>Les stratégies de la mise en œuvre de la sécurité dans les espaces transfrontaliers en Afrique sont les suivantes:</a:t>
            </a:r>
            <a:endParaRPr lang="fr-FR" b="1" dirty="0"/>
          </a:p>
        </p:txBody>
      </p:sp>
    </p:spTree>
    <p:extLst>
      <p:ext uri="{BB962C8B-B14F-4D97-AF65-F5344CB8AC3E}">
        <p14:creationId xmlns:p14="http://schemas.microsoft.com/office/powerpoint/2010/main" val="3293857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La promotion d’une sécurité politique et juridique</a:t>
            </a:r>
            <a:endParaRPr lang="fr-FR" b="1" dirty="0"/>
          </a:p>
        </p:txBody>
      </p:sp>
      <p:sp>
        <p:nvSpPr>
          <p:cNvPr id="3" name="Espace réservé du contenu 2"/>
          <p:cNvSpPr>
            <a:spLocks noGrp="1"/>
          </p:cNvSpPr>
          <p:nvPr>
            <p:ph idx="1"/>
          </p:nvPr>
        </p:nvSpPr>
        <p:spPr/>
        <p:txBody>
          <a:bodyPr/>
          <a:lstStyle/>
          <a:p>
            <a:r>
              <a:rPr lang="fr-FR" dirty="0" smtClean="0"/>
              <a:t>Les Etats africains n’ont pas forcément de bons rapports mutuels mais la coopération et la promotion des valeurs démocratiques, dans le cadre de l’Union africaines et les organisations régionales de ce continent, tente de faire de cette région géopolitique, le havre de paix.</a:t>
            </a:r>
            <a:endParaRPr lang="fr-FR" dirty="0"/>
          </a:p>
        </p:txBody>
      </p:sp>
    </p:spTree>
    <p:extLst>
      <p:ext uri="{BB962C8B-B14F-4D97-AF65-F5344CB8AC3E}">
        <p14:creationId xmlns:p14="http://schemas.microsoft.com/office/powerpoint/2010/main" val="1789794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923702"/>
          </a:xfrm>
        </p:spPr>
        <p:txBody>
          <a:bodyPr>
            <a:normAutofit fontScale="90000"/>
          </a:bodyPr>
          <a:lstStyle/>
          <a:p>
            <a:r>
              <a:rPr lang="fr-FR" dirty="0" smtClean="0"/>
              <a:t>Tensions internes en Afrique et rivalités des puissances extérieures</a:t>
            </a:r>
            <a:endParaRPr lang="fr-FR" dirty="0"/>
          </a:p>
        </p:txBody>
      </p:sp>
      <p:sp>
        <p:nvSpPr>
          <p:cNvPr id="4" name="Espace réservé du texte 3"/>
          <p:cNvSpPr>
            <a:spLocks noGrp="1"/>
          </p:cNvSpPr>
          <p:nvPr>
            <p:ph type="body" sz="half" idx="2"/>
          </p:nvPr>
        </p:nvSpPr>
        <p:spPr/>
        <p:txBody>
          <a:bodyPr>
            <a:normAutofit/>
          </a:bodyPr>
          <a:lstStyle/>
          <a:p>
            <a:pPr marL="285750" indent="-285750">
              <a:buFont typeface="Wingdings" panose="05000000000000000000" pitchFamily="2" charset="2"/>
              <a:buChar char="ü"/>
            </a:pPr>
            <a:r>
              <a:rPr lang="fr-FR" dirty="0" smtClean="0"/>
              <a:t>-</a:t>
            </a:r>
            <a:r>
              <a:rPr lang="fr-FR" sz="1600" dirty="0" smtClean="0"/>
              <a:t>États sans tradition démocratique, parfois autoritaires et corrompus.</a:t>
            </a:r>
          </a:p>
          <a:p>
            <a:endParaRPr lang="fr-FR" sz="1600" dirty="0" smtClean="0"/>
          </a:p>
          <a:p>
            <a:pPr marL="285750" indent="-285750">
              <a:buFont typeface="Wingdings" panose="05000000000000000000" pitchFamily="2" charset="2"/>
              <a:buChar char="ü"/>
            </a:pPr>
            <a:r>
              <a:rPr lang="fr-FR" sz="1600" dirty="0" smtClean="0"/>
              <a:t>Mais les États ont aussi été affaiblis par les réformes économiques et monétaires imposées par le FMI.</a:t>
            </a:r>
          </a:p>
          <a:p>
            <a:endParaRPr lang="fr-FR" sz="1600" dirty="0" smtClean="0"/>
          </a:p>
          <a:p>
            <a:pPr marL="285750" indent="-285750">
              <a:buFont typeface="Wingdings" panose="05000000000000000000" pitchFamily="2" charset="2"/>
              <a:buChar char="ü"/>
            </a:pPr>
            <a:r>
              <a:rPr lang="fr-FR" sz="1600" dirty="0" smtClean="0"/>
              <a:t>-Afrique du Nord : "printemps arabes" puis conflit sans fin dans certaines zones (Libye).</a:t>
            </a:r>
          </a:p>
          <a:p>
            <a:endParaRPr lang="fr-FR" sz="1600" dirty="0" smtClean="0"/>
          </a:p>
          <a:p>
            <a:pPr marL="342900" indent="-342900">
              <a:buFont typeface="Wingdings" panose="05000000000000000000" pitchFamily="2" charset="2"/>
              <a:buChar char="ü"/>
            </a:pPr>
            <a:r>
              <a:rPr lang="fr-FR" sz="1600" dirty="0" smtClean="0"/>
              <a:t>-Afrique subsaharienne : conflits ethniques et religieux, conflits frontaliers, conflits pour les ressources...</a:t>
            </a:r>
            <a:endParaRPr lang="fr-FR" sz="16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78502" y="273050"/>
            <a:ext cx="5104845" cy="5853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74210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2088232"/>
          </a:xfrm>
        </p:spPr>
        <p:txBody>
          <a:bodyPr>
            <a:normAutofit/>
          </a:bodyPr>
          <a:lstStyle/>
          <a:p>
            <a:r>
              <a:rPr lang="fr-FR" sz="3600" b="1" dirty="0" smtClean="0"/>
              <a:t>La promotion d’une sécurité politique dans les espaces frontaliers en Afrique  produit-elle les résultats attendus?</a:t>
            </a:r>
            <a:endParaRPr lang="fr-FR" sz="3600" b="1" dirty="0"/>
          </a:p>
        </p:txBody>
      </p:sp>
      <p:sp>
        <p:nvSpPr>
          <p:cNvPr id="3" name="Espace réservé du contenu 2"/>
          <p:cNvSpPr>
            <a:spLocks noGrp="1"/>
          </p:cNvSpPr>
          <p:nvPr>
            <p:ph idx="1"/>
          </p:nvPr>
        </p:nvSpPr>
        <p:spPr>
          <a:xfrm>
            <a:off x="457200" y="2564904"/>
            <a:ext cx="8229600" cy="3561259"/>
          </a:xfrm>
        </p:spPr>
        <p:txBody>
          <a:bodyPr>
            <a:normAutofit/>
          </a:bodyPr>
          <a:lstStyle/>
          <a:p>
            <a:r>
              <a:rPr lang="fr-FR" dirty="0" smtClean="0"/>
              <a:t>:  A mon avis, peut-être  car « On est en train d’assister à une évolution prometteuse mais encore inachevée qui repose sur une inversion du si vis </a:t>
            </a:r>
            <a:r>
              <a:rPr lang="fr-FR" dirty="0" err="1" smtClean="0"/>
              <a:t>pacem</a:t>
            </a:r>
            <a:r>
              <a:rPr lang="fr-FR" dirty="0" smtClean="0"/>
              <a:t>, para </a:t>
            </a:r>
            <a:r>
              <a:rPr lang="fr-FR" dirty="0" err="1" smtClean="0"/>
              <a:t>bellum</a:t>
            </a:r>
            <a:r>
              <a:rPr lang="fr-FR" dirty="0" smtClean="0"/>
              <a:t> des Latins […], la tendance s’oriente vers une logique de paix fondée sur la sécurité coopérative […]. » (</a:t>
            </a:r>
            <a:r>
              <a:rPr lang="fr-FR" dirty="0" err="1" smtClean="0"/>
              <a:t>Colard</a:t>
            </a:r>
            <a:r>
              <a:rPr lang="fr-FR" dirty="0" smtClean="0"/>
              <a:t>, 2000, p. 12). …</a:t>
            </a:r>
            <a:endParaRPr lang="fr-FR" dirty="0"/>
          </a:p>
        </p:txBody>
      </p:sp>
    </p:spTree>
    <p:extLst>
      <p:ext uri="{BB962C8B-B14F-4D97-AF65-F5344CB8AC3E}">
        <p14:creationId xmlns:p14="http://schemas.microsoft.com/office/powerpoint/2010/main" val="31554182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548680"/>
            <a:ext cx="8229600" cy="5976664"/>
          </a:xfrm>
        </p:spPr>
        <p:txBody>
          <a:bodyPr>
            <a:normAutofit fontScale="92500"/>
          </a:bodyPr>
          <a:lstStyle/>
          <a:p>
            <a:r>
              <a:rPr lang="fr-FR" dirty="0" smtClean="0"/>
              <a:t>Au niveau des espaces transfrontaliers , la sécurité politique  et juridique en Afrique  doit  éviter les </a:t>
            </a:r>
            <a:r>
              <a:rPr lang="fr-FR" b="1" dirty="0" smtClean="0"/>
              <a:t>rivalités géopolitiques </a:t>
            </a:r>
            <a:r>
              <a:rPr lang="fr-FR" dirty="0" smtClean="0"/>
              <a:t>nées des </a:t>
            </a:r>
            <a:r>
              <a:rPr lang="fr-FR" b="1" dirty="0" smtClean="0"/>
              <a:t>oppositions idéologiques et des intérêts nationaux divergents</a:t>
            </a:r>
            <a:r>
              <a:rPr lang="fr-FR" dirty="0" smtClean="0"/>
              <a:t> . </a:t>
            </a:r>
          </a:p>
          <a:p>
            <a:r>
              <a:rPr lang="fr-FR" dirty="0" smtClean="0"/>
              <a:t>Elle doit être construite , par ailleurs, sans « les influences externes [qui] émanent des [autres acteurs de la scène internationale] qui (…) contribue(nt) [parfois] à l’instabilité de l’Etat ».</a:t>
            </a:r>
          </a:p>
          <a:p>
            <a:r>
              <a:rPr lang="fr-FR" dirty="0" smtClean="0"/>
              <a:t>Les Etats africains doivent construire par eux et pour eux  un </a:t>
            </a:r>
            <a:r>
              <a:rPr lang="fr-FR" b="1" dirty="0" smtClean="0"/>
              <a:t>environnement international où les relations sont pacifiques</a:t>
            </a:r>
            <a:endParaRPr lang="fr-FR" b="1" dirty="0"/>
          </a:p>
        </p:txBody>
      </p:sp>
    </p:spTree>
    <p:extLst>
      <p:ext uri="{BB962C8B-B14F-4D97-AF65-F5344CB8AC3E}">
        <p14:creationId xmlns:p14="http://schemas.microsoft.com/office/powerpoint/2010/main" val="213819489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524</TotalTime>
  <Words>1237</Words>
  <Application>Microsoft Office PowerPoint</Application>
  <PresentationFormat>Affichage à l'écran (4:3)</PresentationFormat>
  <Paragraphs>71</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CHAPITRE III:  LES STRATEGIES DE MISE EN ŒUVRE DE LA SECURITE TRANSFRONTALIERE EN AFRIQUE </vt:lpstr>
      <vt:lpstr>Présentation PowerPoint</vt:lpstr>
      <vt:lpstr> </vt:lpstr>
      <vt:lpstr>Les objectifs de la mise en œuvre de la sécurité des espaces transfrontaliers africains</vt:lpstr>
      <vt:lpstr>Les stratégies de la mise en œuvre de la sécurité dans les espaces transfrontaliers en Afrique sont les suivantes:</vt:lpstr>
      <vt:lpstr>La promotion d’une sécurité politique et juridique</vt:lpstr>
      <vt:lpstr>Tensions internes en Afrique et rivalités des puissances extérieures</vt:lpstr>
      <vt:lpstr>La promotion d’une sécurité politique dans les espaces frontaliers en Afrique  produit-elle les résultats attendus?</vt:lpstr>
      <vt:lpstr>Présentation PowerPoint</vt:lpstr>
      <vt:lpstr>Quels sont les acteurs locaux impliqués dans la production de la sécurité politique et juridique? </vt:lpstr>
      <vt:lpstr>Présentation PowerPoint</vt:lpstr>
      <vt:lpstr> L’apport des échanges commerciaux à la sécurité transfrontalière  en Afrique</vt:lpstr>
      <vt:lpstr>-La surveillance commune des   frontières et espaces maritimes</vt:lpstr>
      <vt:lpstr> Les alliances militaires  et sécurité dans les espaces transfrontaliers en Afrique</vt:lpstr>
      <vt:lpstr>Présentation PowerPoint</vt:lpstr>
      <vt:lpstr>Présentation PowerPoint</vt:lpstr>
      <vt:lpstr>Alliances militaires locales à vocation transnationale </vt:lpstr>
      <vt:lpstr>La Force multinationale mixte au bassin du lac Tchad</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STRATEGIES DE MISE EN ŒUVRE DE LA SECURITE TRANSFRONTALIERE EN AFRIQUE </dc:title>
  <dc:creator>COMPAQ</dc:creator>
  <cp:lastModifiedBy>COMPAQ</cp:lastModifiedBy>
  <cp:revision>38</cp:revision>
  <dcterms:created xsi:type="dcterms:W3CDTF">2023-11-21T17:09:00Z</dcterms:created>
  <dcterms:modified xsi:type="dcterms:W3CDTF">2023-12-14T21:13:38Z</dcterms:modified>
</cp:coreProperties>
</file>