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6" r:id="rId10"/>
    <p:sldId id="265" r:id="rId11"/>
    <p:sldId id="267" r:id="rId12"/>
    <p:sldId id="268" r:id="rId13"/>
    <p:sldId id="269" r:id="rId14"/>
    <p:sldId id="264" r:id="rId15"/>
    <p:sldId id="270" r:id="rId16"/>
    <p:sldId id="271" r:id="rId1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2D3F1FA-168B-46DB-AF71-3C13A31CE62F}"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2123355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D3F1FA-168B-46DB-AF71-3C13A31CE62F}"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4119522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D3F1FA-168B-46DB-AF71-3C13A31CE62F}"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106994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2D3F1FA-168B-46DB-AF71-3C13A31CE62F}"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3890453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2D3F1FA-168B-46DB-AF71-3C13A31CE62F}" type="datetimeFigureOut">
              <a:rPr lang="fr-FR" smtClean="0"/>
              <a:t>14/12/2023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40447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2D3F1FA-168B-46DB-AF71-3C13A31CE62F}" type="datetimeFigureOut">
              <a:rPr lang="fr-FR" smtClean="0"/>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1050324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D3F1FA-168B-46DB-AF71-3C13A31CE62F}" type="datetimeFigureOut">
              <a:rPr lang="fr-FR" smtClean="0"/>
              <a:t>14/12/2023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137676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2D3F1FA-168B-46DB-AF71-3C13A31CE62F}" type="datetimeFigureOut">
              <a:rPr lang="fr-FR" smtClean="0"/>
              <a:t>14/12/2023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1664102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2D3F1FA-168B-46DB-AF71-3C13A31CE62F}" type="datetimeFigureOut">
              <a:rPr lang="fr-FR" smtClean="0"/>
              <a:t>14/12/2023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2360588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D3F1FA-168B-46DB-AF71-3C13A31CE62F}" type="datetimeFigureOut">
              <a:rPr lang="fr-FR" smtClean="0"/>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3636509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2D3F1FA-168B-46DB-AF71-3C13A31CE62F}" type="datetimeFigureOut">
              <a:rPr lang="fr-FR" smtClean="0"/>
              <a:t>14/12/2023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3CFD3-8206-4659-AD7C-227FCBBFFEA9}" type="slidenum">
              <a:rPr lang="fr-FR" smtClean="0"/>
              <a:t>‹N°›</a:t>
            </a:fld>
            <a:endParaRPr lang="fr-FR"/>
          </a:p>
        </p:txBody>
      </p:sp>
    </p:spTree>
    <p:extLst>
      <p:ext uri="{BB962C8B-B14F-4D97-AF65-F5344CB8AC3E}">
        <p14:creationId xmlns:p14="http://schemas.microsoft.com/office/powerpoint/2010/main" val="391503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3F1FA-168B-46DB-AF71-3C13A31CE62F}" type="datetimeFigureOut">
              <a:rPr lang="fr-FR" smtClean="0"/>
              <a:t>14/12/2023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3CFD3-8206-4659-AD7C-227FCBBFFEA9}" type="slidenum">
              <a:rPr lang="fr-FR" smtClean="0"/>
              <a:t>‹N°›</a:t>
            </a:fld>
            <a:endParaRPr lang="fr-FR"/>
          </a:p>
        </p:txBody>
      </p:sp>
    </p:spTree>
    <p:extLst>
      <p:ext uri="{BB962C8B-B14F-4D97-AF65-F5344CB8AC3E}">
        <p14:creationId xmlns:p14="http://schemas.microsoft.com/office/powerpoint/2010/main" val="1924244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87624" y="1700808"/>
            <a:ext cx="7772400" cy="1974081"/>
          </a:xfrm>
        </p:spPr>
        <p:txBody>
          <a:bodyPr>
            <a:noAutofit/>
          </a:bodyPr>
          <a:lstStyle/>
          <a:p>
            <a:r>
              <a:rPr lang="fr-FR" sz="4000" b="1" dirty="0" smtClean="0"/>
              <a:t>CHAPITRE II: LES </a:t>
            </a:r>
            <a:r>
              <a:rPr lang="fr-FR" sz="4000" b="1" dirty="0" smtClean="0"/>
              <a:t>MOBILES DE L’ INSECURITE DANS LES ESPACES TRANSFRONTALIERS EN AFRIQUE</a:t>
            </a:r>
            <a:endParaRPr lang="fr-FR" sz="4000" b="1" dirty="0"/>
          </a:p>
        </p:txBody>
      </p:sp>
    </p:spTree>
    <p:extLst>
      <p:ext uri="{BB962C8B-B14F-4D97-AF65-F5344CB8AC3E}">
        <p14:creationId xmlns:p14="http://schemas.microsoft.com/office/powerpoint/2010/main" val="131802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563662"/>
          </a:xfrm>
        </p:spPr>
        <p:txBody>
          <a:bodyPr>
            <a:normAutofit fontScale="90000"/>
          </a:bodyPr>
          <a:lstStyle/>
          <a:p>
            <a:r>
              <a:rPr lang="fr-FR" sz="3600" dirty="0" smtClean="0"/>
              <a:t>LA LRA</a:t>
            </a:r>
            <a:endParaRPr lang="fr-FR" sz="3600" dirty="0"/>
          </a:p>
        </p:txBody>
      </p:sp>
      <p:sp>
        <p:nvSpPr>
          <p:cNvPr id="4" name="Espace réservé du texte 3"/>
          <p:cNvSpPr>
            <a:spLocks noGrp="1"/>
          </p:cNvSpPr>
          <p:nvPr>
            <p:ph type="body" sz="half" idx="2"/>
          </p:nvPr>
        </p:nvSpPr>
        <p:spPr>
          <a:xfrm>
            <a:off x="251520" y="980728"/>
            <a:ext cx="3312368" cy="5145435"/>
          </a:xfrm>
        </p:spPr>
        <p:txBody>
          <a:bodyPr>
            <a:noAutofit/>
          </a:bodyPr>
          <a:lstStyle/>
          <a:p>
            <a:r>
              <a:rPr lang="fr-FR" sz="2400" dirty="0" smtClean="0"/>
              <a:t>L’Armée de résistance du Seigneur est un mouvement qui se présente comme chrétien, en rébellion contre le gouvernement de l'Ouganda, créé en 1988, deux ans après le déclenchement de la guerre civile. Ce groupe armé est devenu transnational et a fait des victimes dans plusieurs pays africains.</a:t>
            </a:r>
            <a:endParaRPr lang="fr-FR" sz="24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904" y="256974"/>
            <a:ext cx="5256584" cy="6268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57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1738536" cy="635670"/>
          </a:xfrm>
        </p:spPr>
        <p:txBody>
          <a:bodyPr>
            <a:normAutofit/>
          </a:bodyPr>
          <a:lstStyle/>
          <a:p>
            <a:r>
              <a:rPr lang="fr-FR" sz="3200" dirty="0" smtClean="0"/>
              <a:t> LE M23</a:t>
            </a:r>
            <a:endParaRPr lang="fr-FR" sz="3200" dirty="0"/>
          </a:p>
        </p:txBody>
      </p:sp>
      <p:sp>
        <p:nvSpPr>
          <p:cNvPr id="4" name="Espace réservé du texte 3"/>
          <p:cNvSpPr>
            <a:spLocks noGrp="1"/>
          </p:cNvSpPr>
          <p:nvPr>
            <p:ph type="body" sz="half" idx="2"/>
          </p:nvPr>
        </p:nvSpPr>
        <p:spPr>
          <a:xfrm>
            <a:off x="251520" y="1124744"/>
            <a:ext cx="3213993" cy="4824536"/>
          </a:xfrm>
        </p:spPr>
        <p:txBody>
          <a:bodyPr>
            <a:noAutofit/>
          </a:bodyPr>
          <a:lstStyle/>
          <a:p>
            <a:r>
              <a:rPr lang="fr-FR" sz="2400" dirty="0" smtClean="0"/>
              <a:t>Le mouvement du 23 mars, également appelé M23, est un groupe créé à la suite de la guerre du Kivu. Il est composé d'ex-rebelles du CNDP réintégrés dans l'armée congolaise à la suite d'un accord de paix signé le 23 mars 2009 avec Kinshasa. </a:t>
            </a:r>
            <a:endParaRPr lang="fr-FR" sz="24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188640"/>
            <a:ext cx="5677470"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1497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BOKO HARAM</a:t>
            </a:r>
            <a:endParaRPr lang="fr-FR" dirty="0"/>
          </a:p>
        </p:txBody>
      </p:sp>
      <p:sp>
        <p:nvSpPr>
          <p:cNvPr id="4" name="Espace réservé du texte 3"/>
          <p:cNvSpPr>
            <a:spLocks noGrp="1"/>
          </p:cNvSpPr>
          <p:nvPr>
            <p:ph type="body" sz="half" idx="2"/>
          </p:nvPr>
        </p:nvSpPr>
        <p:spPr/>
        <p:txBody>
          <a:bodyPr>
            <a:normAutofit/>
          </a:bodyPr>
          <a:lstStyle/>
          <a:p>
            <a:r>
              <a:rPr lang="fr-FR" sz="2400" dirty="0" smtClean="0"/>
              <a:t>Formé en 2002 à Maiduguri par le prédicateur Mohamed Yusuf, le groupe est à l'origine une secte qui prône un islam "radical et rigoriste", hostile à toute influence occidentale.</a:t>
            </a:r>
            <a:endParaRPr lang="fr-FR" sz="2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116632"/>
            <a:ext cx="531743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243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851694"/>
          </a:xfrm>
        </p:spPr>
        <p:txBody>
          <a:bodyPr>
            <a:normAutofit fontScale="90000"/>
          </a:bodyPr>
          <a:lstStyle/>
          <a:p>
            <a:r>
              <a:rPr lang="fr-FR" dirty="0" smtClean="0"/>
              <a:t>Les coupeurs de route entre le Cameroun-Tchad- RCA</a:t>
            </a:r>
            <a:endParaRPr lang="fr-FR" dirty="0"/>
          </a:p>
        </p:txBody>
      </p:sp>
      <p:sp>
        <p:nvSpPr>
          <p:cNvPr id="4" name="Espace réservé du texte 3"/>
          <p:cNvSpPr>
            <a:spLocks noGrp="1"/>
          </p:cNvSpPr>
          <p:nvPr>
            <p:ph type="body" sz="half" idx="2"/>
          </p:nvPr>
        </p:nvSpPr>
        <p:spPr>
          <a:xfrm>
            <a:off x="457200" y="1435101"/>
            <a:ext cx="3008313" cy="4226148"/>
          </a:xfrm>
        </p:spPr>
        <p:txBody>
          <a:bodyPr>
            <a:noAutofit/>
          </a:bodyPr>
          <a:lstStyle/>
          <a:p>
            <a:r>
              <a:rPr lang="fr-FR" sz="1600" dirty="0" smtClean="0"/>
              <a:t>Le phénomène de coupeurs de routes entre le Tchad, la RCA et le Cameroun est une réalité </a:t>
            </a:r>
          </a:p>
          <a:p>
            <a:r>
              <a:rPr lang="fr-FR" sz="1600" dirty="0" smtClean="0"/>
              <a:t>déjà ancienne , mais c’est l’ampleur qu’il a su prendre et </a:t>
            </a:r>
          </a:p>
          <a:p>
            <a:r>
              <a:rPr lang="fr-FR" sz="1600" dirty="0" smtClean="0"/>
              <a:t>ses conséquences dramatiques qui suscitent sont intérêt. Ce phénomène décrit en effet une </a:t>
            </a:r>
          </a:p>
          <a:p>
            <a:r>
              <a:rPr lang="fr-FR" sz="1600" dirty="0" smtClean="0"/>
              <a:t>violence quotidienne et multiforme qui, chaque année, fait plus de mille victimes directes et collatérales et crée une insécurité qui semble se répandre au-delà du « Triangle de la mort »</a:t>
            </a:r>
            <a:endParaRPr lang="fr-FR" sz="16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75050" y="0"/>
            <a:ext cx="5568950" cy="6165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203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844824"/>
            <a:ext cx="8229600" cy="1143000"/>
          </a:xfrm>
        </p:spPr>
        <p:txBody>
          <a:bodyPr>
            <a:normAutofit fontScale="90000"/>
          </a:bodyPr>
          <a:lstStyle/>
          <a:p>
            <a:r>
              <a:rPr lang="fr-FR" b="1" dirty="0" smtClean="0"/>
              <a:t>Le trafic d’armes légères et de petits calibres</a:t>
            </a:r>
            <a:endParaRPr lang="fr-FR" b="1" dirty="0"/>
          </a:p>
        </p:txBody>
      </p:sp>
    </p:spTree>
    <p:extLst>
      <p:ext uri="{BB962C8B-B14F-4D97-AF65-F5344CB8AC3E}">
        <p14:creationId xmlns:p14="http://schemas.microsoft.com/office/powerpoint/2010/main" val="208968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fontScale="90000"/>
          </a:bodyPr>
          <a:lstStyle/>
          <a:p>
            <a:r>
              <a:rPr lang="fr-FR" sz="2800" b="1" dirty="0" smtClean="0"/>
              <a:t>Les conséquences de la crise </a:t>
            </a:r>
            <a:r>
              <a:rPr lang="fr-FR" sz="2800" b="1" dirty="0" smtClean="0"/>
              <a:t>libyenne et  le trafic d’armes en Afrique subsaharienne </a:t>
            </a:r>
            <a:endParaRPr lang="fr-FR" sz="2800" b="1"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8748464"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3135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Résumé du séminaire du jour</a:t>
            </a:r>
            <a:endParaRPr lang="fr-FR" b="1" dirty="0"/>
          </a:p>
        </p:txBody>
      </p:sp>
      <p:sp>
        <p:nvSpPr>
          <p:cNvPr id="3" name="Espace réservé du contenu 2"/>
          <p:cNvSpPr>
            <a:spLocks noGrp="1"/>
          </p:cNvSpPr>
          <p:nvPr>
            <p:ph idx="1"/>
          </p:nvPr>
        </p:nvSpPr>
        <p:spPr>
          <a:xfrm>
            <a:off x="457200" y="1600200"/>
            <a:ext cx="8229600" cy="4637111"/>
          </a:xfrm>
        </p:spPr>
        <p:txBody>
          <a:bodyPr/>
          <a:lstStyle/>
          <a:p>
            <a:pPr>
              <a:lnSpc>
                <a:spcPct val="150000"/>
              </a:lnSpc>
            </a:pPr>
            <a:r>
              <a:rPr lang="fr-FR" dirty="0" smtClean="0"/>
              <a:t>La faiblesse des  Etats en Afrique qui a pour conséquences la défiance de son </a:t>
            </a:r>
            <a:r>
              <a:rPr lang="fr-FR" dirty="0" smtClean="0"/>
              <a:t>autorité. </a:t>
            </a:r>
            <a:r>
              <a:rPr lang="fr-FR" dirty="0" smtClean="0"/>
              <a:t>Cette </a:t>
            </a:r>
            <a:r>
              <a:rPr lang="fr-FR" smtClean="0"/>
              <a:t>défiance</a:t>
            </a:r>
            <a:r>
              <a:rPr lang="fr-FR" smtClean="0"/>
              <a:t> se </a:t>
            </a:r>
            <a:r>
              <a:rPr lang="fr-FR" dirty="0" smtClean="0"/>
              <a:t>manifeste par des rebellions, des groupes armés transfrontaliers et le trafic des armes légères et de petits calibres.</a:t>
            </a:r>
          </a:p>
        </p:txBody>
      </p:sp>
    </p:spTree>
    <p:extLst>
      <p:ext uri="{BB962C8B-B14F-4D97-AF65-F5344CB8AC3E}">
        <p14:creationId xmlns:p14="http://schemas.microsoft.com/office/powerpoint/2010/main" val="553779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08720"/>
            <a:ext cx="8229600" cy="5112568"/>
          </a:xfrm>
        </p:spPr>
        <p:txBody>
          <a:bodyPr>
            <a:normAutofit fontScale="90000"/>
          </a:bodyPr>
          <a:lstStyle/>
          <a:p>
            <a:r>
              <a:rPr lang="fr-FR" dirty="0" smtClean="0"/>
              <a:t>Par mobiles de l’insécurité en zone </a:t>
            </a:r>
            <a:r>
              <a:rPr lang="fr-FR" dirty="0" smtClean="0"/>
              <a:t>transfrontalière, </a:t>
            </a:r>
            <a:r>
              <a:rPr lang="fr-FR" dirty="0" smtClean="0"/>
              <a:t>il faut entendre l’ensemble des facteurs qui favorisent la propagation des menaces dans </a:t>
            </a:r>
            <a:r>
              <a:rPr lang="fr-FR" dirty="0" smtClean="0"/>
              <a:t>ces espaces. </a:t>
            </a:r>
            <a:r>
              <a:rPr lang="fr-FR" dirty="0" smtClean="0"/>
              <a:t>Ces menaces peuvent résultent </a:t>
            </a:r>
            <a:r>
              <a:rPr lang="fr-FR" b="1" dirty="0" smtClean="0"/>
              <a:t>des facteurs internes </a:t>
            </a:r>
            <a:r>
              <a:rPr lang="fr-FR" dirty="0" smtClean="0"/>
              <a:t>des Etats et </a:t>
            </a:r>
            <a:r>
              <a:rPr lang="fr-FR" b="1" dirty="0" smtClean="0"/>
              <a:t>les facteurs exogènes</a:t>
            </a:r>
            <a:r>
              <a:rPr lang="fr-FR" dirty="0" smtClean="0"/>
              <a:t>.</a:t>
            </a:r>
            <a:endParaRPr lang="fr-FR" dirty="0"/>
          </a:p>
        </p:txBody>
      </p:sp>
    </p:spTree>
    <p:extLst>
      <p:ext uri="{BB962C8B-B14F-4D97-AF65-F5344CB8AC3E}">
        <p14:creationId xmlns:p14="http://schemas.microsoft.com/office/powerpoint/2010/main" val="337263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332656"/>
            <a:ext cx="7772400" cy="504056"/>
          </a:xfrm>
        </p:spPr>
        <p:txBody>
          <a:bodyPr>
            <a:normAutofit fontScale="90000"/>
          </a:bodyPr>
          <a:lstStyle/>
          <a:p>
            <a:r>
              <a:rPr lang="fr-FR" b="1" dirty="0" smtClean="0"/>
              <a:t>Les facteurs statocentrés</a:t>
            </a:r>
            <a:endParaRPr lang="fr-FR" b="1" dirty="0"/>
          </a:p>
        </p:txBody>
      </p:sp>
      <p:sp>
        <p:nvSpPr>
          <p:cNvPr id="3" name="Sous-titre 2"/>
          <p:cNvSpPr>
            <a:spLocks noGrp="1"/>
          </p:cNvSpPr>
          <p:nvPr>
            <p:ph type="subTitle" idx="1"/>
          </p:nvPr>
        </p:nvSpPr>
        <p:spPr>
          <a:xfrm>
            <a:off x="395536" y="908720"/>
            <a:ext cx="8496944" cy="5400600"/>
          </a:xfrm>
        </p:spPr>
        <p:txBody>
          <a:bodyPr>
            <a:normAutofit fontScale="62500" lnSpcReduction="20000"/>
          </a:bodyPr>
          <a:lstStyle/>
          <a:p>
            <a:pPr marL="457200" indent="-457200">
              <a:buFont typeface="Wingdings" panose="05000000000000000000" pitchFamily="2" charset="2"/>
              <a:buChar char="§"/>
            </a:pPr>
            <a:r>
              <a:rPr lang="fr-FR" b="1" dirty="0" smtClean="0"/>
              <a:t> la nature des Etats africains: Un continent composé des Etats à dominance frangible </a:t>
            </a:r>
          </a:p>
          <a:p>
            <a:pPr marL="457200" indent="-457200">
              <a:buFont typeface="Wingdings" panose="05000000000000000000" pitchFamily="2" charset="2"/>
              <a:buChar char="§"/>
            </a:pPr>
            <a:endParaRPr lang="fr-FR" b="1" dirty="0" smtClean="0"/>
          </a:p>
          <a:p>
            <a:pPr marL="457200" indent="-457200" algn="just">
              <a:buFont typeface="Wingdings" panose="05000000000000000000" pitchFamily="2" charset="2"/>
              <a:buChar char="ü"/>
            </a:pPr>
            <a:r>
              <a:rPr lang="fr-FR" b="1" dirty="0" smtClean="0"/>
              <a:t> </a:t>
            </a:r>
            <a:r>
              <a:rPr lang="fr-FR" dirty="0" smtClean="0"/>
              <a:t>l’incapacité </a:t>
            </a:r>
            <a:r>
              <a:rPr lang="fr-FR" dirty="0" smtClean="0"/>
              <a:t>des Etats à  fournir à sa population des services publics </a:t>
            </a:r>
            <a:r>
              <a:rPr lang="fr-FR" dirty="0" smtClean="0"/>
              <a:t>qui </a:t>
            </a:r>
            <a:r>
              <a:rPr lang="fr-FR" dirty="0" smtClean="0"/>
              <a:t>lui incombent de manière naturelle  </a:t>
            </a:r>
          </a:p>
          <a:p>
            <a:pPr marL="457200" indent="-457200" algn="just">
              <a:buFont typeface="Wingdings" panose="05000000000000000000" pitchFamily="2" charset="2"/>
              <a:buChar char="ü"/>
            </a:pPr>
            <a:endParaRPr lang="fr-FR" dirty="0"/>
          </a:p>
          <a:p>
            <a:pPr marL="457200" indent="-457200" algn="just">
              <a:buFont typeface="Wingdings" panose="05000000000000000000" pitchFamily="2" charset="2"/>
              <a:buChar char="ü"/>
            </a:pPr>
            <a:r>
              <a:rPr lang="fr-FR" dirty="0" smtClean="0"/>
              <a:t>Difficultés à assurer légitimement  la sécurité nationale, </a:t>
            </a:r>
          </a:p>
          <a:p>
            <a:pPr marL="457200" indent="-457200" algn="just">
              <a:buFont typeface="Wingdings" panose="05000000000000000000" pitchFamily="2" charset="2"/>
              <a:buChar char="ü"/>
            </a:pPr>
            <a:endParaRPr lang="fr-FR" dirty="0"/>
          </a:p>
          <a:p>
            <a:pPr marL="457200" indent="-457200" algn="just">
              <a:buFont typeface="Wingdings" panose="05000000000000000000" pitchFamily="2" charset="2"/>
              <a:buChar char="ü"/>
            </a:pPr>
            <a:r>
              <a:rPr lang="fr-FR" dirty="0" smtClean="0"/>
              <a:t>Difficulté à garantir le fonctionnement normal  des institutions politiques légitimes, le bien-être économique et social. </a:t>
            </a:r>
          </a:p>
          <a:p>
            <a:pPr marL="457200" indent="-457200" algn="just">
              <a:buFont typeface="Wingdings" panose="05000000000000000000" pitchFamily="2" charset="2"/>
              <a:buChar char="ü"/>
            </a:pPr>
            <a:endParaRPr lang="fr-FR" dirty="0"/>
          </a:p>
          <a:p>
            <a:pPr marL="457200" indent="-457200" algn="just">
              <a:buFont typeface="Wingdings" panose="05000000000000000000" pitchFamily="2" charset="2"/>
              <a:buChar char="ü"/>
            </a:pPr>
            <a:r>
              <a:rPr lang="fr-FR" dirty="0" smtClean="0"/>
              <a:t>L’incapacité à maintenir le principe du monopole de  l’usage de la force, à assurer le contrôle de son territoire et de ses frontières, à maintenir l’ordre public et la sécurité de la population.</a:t>
            </a:r>
          </a:p>
          <a:p>
            <a:pPr marL="457200" indent="-457200" algn="just">
              <a:buFont typeface="Wingdings" panose="05000000000000000000" pitchFamily="2" charset="2"/>
              <a:buChar char="ü"/>
            </a:pPr>
            <a:endParaRPr lang="fr-FR" dirty="0"/>
          </a:p>
          <a:p>
            <a:pPr marL="457200" indent="-457200" algn="just">
              <a:buFont typeface="Wingdings" panose="05000000000000000000" pitchFamily="2" charset="2"/>
              <a:buChar char="ü"/>
            </a:pPr>
            <a:r>
              <a:rPr lang="fr-FR" dirty="0" smtClean="0"/>
              <a:t>Sur le plan politico-institutionnel, la fragilité de l’État en Afrique se manifeste par : un gouvernement qui  s’appuie sur une administration inefficace, l’absence et le non-respect de la démocratie et des  libertés individuelles, l’absence de justice sociale, la confiscation du pouvoir </a:t>
            </a:r>
          </a:p>
          <a:p>
            <a:pPr marL="457200" indent="-457200">
              <a:buFont typeface="Wingdings" panose="05000000000000000000" pitchFamily="2" charset="2"/>
              <a:buChar char="§"/>
            </a:pPr>
            <a:endParaRPr lang="fr-FR" dirty="0"/>
          </a:p>
        </p:txBody>
      </p:sp>
    </p:spTree>
    <p:extLst>
      <p:ext uri="{BB962C8B-B14F-4D97-AF65-F5344CB8AC3E}">
        <p14:creationId xmlns:p14="http://schemas.microsoft.com/office/powerpoint/2010/main" val="57325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1080120"/>
          </a:xfrm>
        </p:spPr>
        <p:txBody>
          <a:bodyPr>
            <a:normAutofit fontScale="90000"/>
          </a:bodyPr>
          <a:lstStyle/>
          <a:p>
            <a:r>
              <a:rPr lang="fr-FR" b="1" dirty="0" smtClean="0"/>
              <a:t>Les caractéristiques de l’ Etat fragile selon RICE</a:t>
            </a:r>
            <a:endParaRPr lang="fr-FR" b="1"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1" y="1484785"/>
            <a:ext cx="8352929"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6117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conséquences de la nature fragile des Etats en Afrique</a:t>
            </a:r>
            <a:endParaRPr lang="fr-FR" b="1" dirty="0"/>
          </a:p>
        </p:txBody>
      </p:sp>
      <p:sp>
        <p:nvSpPr>
          <p:cNvPr id="3" name="Espace réservé du contenu 2"/>
          <p:cNvSpPr>
            <a:spLocks noGrp="1"/>
          </p:cNvSpPr>
          <p:nvPr>
            <p:ph idx="1"/>
          </p:nvPr>
        </p:nvSpPr>
        <p:spPr>
          <a:xfrm>
            <a:off x="611560" y="1484784"/>
            <a:ext cx="8229600" cy="5184576"/>
          </a:xfrm>
        </p:spPr>
        <p:txBody>
          <a:bodyPr>
            <a:noAutofit/>
          </a:bodyPr>
          <a:lstStyle/>
          <a:p>
            <a:r>
              <a:rPr lang="fr-FR" sz="2800" b="1" dirty="0" smtClean="0"/>
              <a:t>La défiance de l’autorité de l’Etat</a:t>
            </a:r>
            <a:r>
              <a:rPr lang="fr-FR" sz="2800" dirty="0" smtClean="0"/>
              <a:t>. </a:t>
            </a:r>
          </a:p>
          <a:p>
            <a:pPr marL="0" indent="0" algn="ctr">
              <a:lnSpc>
                <a:spcPct val="170000"/>
              </a:lnSpc>
              <a:buNone/>
            </a:pPr>
            <a:r>
              <a:rPr lang="fr-FR" sz="2400" dirty="0" smtClean="0"/>
              <a:t>Elle peut se manifester par  </a:t>
            </a:r>
            <a:r>
              <a:rPr lang="fr-FR" sz="2400" b="1" dirty="0" smtClean="0"/>
              <a:t>les rébellions </a:t>
            </a:r>
            <a:r>
              <a:rPr lang="fr-FR" sz="2400" dirty="0" smtClean="0"/>
              <a:t>qui prennent souvent des bases arrière dans les Etats voisins</a:t>
            </a:r>
          </a:p>
          <a:p>
            <a:pPr marL="0" indent="0" algn="ctr">
              <a:lnSpc>
                <a:spcPct val="170000"/>
              </a:lnSpc>
              <a:buNone/>
            </a:pPr>
            <a:r>
              <a:rPr lang="fr-FR" sz="2400" dirty="0" smtClean="0"/>
              <a:t>Exemple: </a:t>
            </a:r>
            <a:r>
              <a:rPr lang="fr-FR" sz="2400" dirty="0"/>
              <a:t>E</a:t>
            </a:r>
            <a:r>
              <a:rPr lang="fr-FR" sz="2400" dirty="0" smtClean="0"/>
              <a:t>n octobre 1996 avec  l'impulsion des Banyamulenge (Congolais tutsis de souche rwandaise), un mouvement de rébellion, dirigé par l'Alliance des forces démocratiques pour la libération du Congo/Zaïre </a:t>
            </a:r>
            <a:r>
              <a:rPr lang="fr-FR" sz="2800" dirty="0" smtClean="0"/>
              <a:t>(AFDL) de Kabila qui a mis fin, aux 32 années du régime de Joseph-Désiré Mobutu</a:t>
            </a:r>
            <a:endParaRPr lang="fr-FR" sz="2800" dirty="0"/>
          </a:p>
          <a:p>
            <a:pPr marL="0" indent="0" algn="ctr">
              <a:lnSpc>
                <a:spcPct val="170000"/>
              </a:lnSpc>
              <a:buNone/>
            </a:pPr>
            <a:r>
              <a:rPr lang="fr-FR" sz="2800" dirty="0" smtClean="0"/>
              <a:t> </a:t>
            </a:r>
            <a:endParaRPr lang="fr-FR" sz="2800" dirty="0"/>
          </a:p>
        </p:txBody>
      </p:sp>
    </p:spTree>
    <p:extLst>
      <p:ext uri="{BB962C8B-B14F-4D97-AF65-F5344CB8AC3E}">
        <p14:creationId xmlns:p14="http://schemas.microsoft.com/office/powerpoint/2010/main" val="482957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facteurs exogènes : Les </a:t>
            </a:r>
            <a:r>
              <a:rPr lang="fr-FR" dirty="0" smtClean="0"/>
              <a:t>velléités séparatistes</a:t>
            </a:r>
            <a:endParaRPr lang="fr-FR" dirty="0"/>
          </a:p>
        </p:txBody>
      </p:sp>
      <p:sp>
        <p:nvSpPr>
          <p:cNvPr id="3" name="Espace réservé du contenu 2"/>
          <p:cNvSpPr>
            <a:spLocks noGrp="1"/>
          </p:cNvSpPr>
          <p:nvPr>
            <p:ph idx="1"/>
          </p:nvPr>
        </p:nvSpPr>
        <p:spPr/>
        <p:txBody>
          <a:bodyPr>
            <a:normAutofit/>
          </a:bodyPr>
          <a:lstStyle/>
          <a:p>
            <a:pPr marL="0" indent="0">
              <a:buNone/>
            </a:pPr>
            <a:endParaRPr lang="fr-FR" b="1" dirty="0"/>
          </a:p>
          <a:p>
            <a:r>
              <a:rPr lang="fr-FR" b="1" dirty="0" smtClean="0"/>
              <a:t>les organisations touarègues du Nord du Mali  </a:t>
            </a:r>
            <a:r>
              <a:rPr lang="fr-FR" dirty="0" smtClean="0"/>
              <a:t>qui procèdent souvent par les prises otages deux officiers et deux soldats, dans une caserne au  nord du Mali (Kidal )</a:t>
            </a:r>
          </a:p>
        </p:txBody>
      </p:sp>
    </p:spTree>
    <p:extLst>
      <p:ext uri="{BB962C8B-B14F-4D97-AF65-F5344CB8AC3E}">
        <p14:creationId xmlns:p14="http://schemas.microsoft.com/office/powerpoint/2010/main" val="4108669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fontScale="90000"/>
          </a:bodyPr>
          <a:lstStyle/>
          <a:p>
            <a:r>
              <a:rPr lang="fr-FR" b="1" dirty="0" smtClean="0"/>
              <a:t>Zone de peuplement touareg</a:t>
            </a:r>
            <a:endParaRPr lang="fr-FR" b="1"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896321"/>
            <a:ext cx="8064896" cy="5726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663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Le problème anglophone au nord du Cameroun (Ambazonie) </a:t>
            </a:r>
            <a:endParaRPr lang="fr-FR" dirty="0"/>
          </a:p>
        </p:txBody>
      </p:sp>
      <p:sp>
        <p:nvSpPr>
          <p:cNvPr id="4" name="Espace réservé du texte 3"/>
          <p:cNvSpPr>
            <a:spLocks noGrp="1"/>
          </p:cNvSpPr>
          <p:nvPr>
            <p:ph type="body" sz="half" idx="2"/>
          </p:nvPr>
        </p:nvSpPr>
        <p:spPr/>
        <p:txBody>
          <a:bodyPr>
            <a:normAutofit/>
          </a:bodyPr>
          <a:lstStyle/>
          <a:p>
            <a:r>
              <a:rPr lang="fr-FR" sz="2800" dirty="0"/>
              <a:t>U</a:t>
            </a:r>
            <a:r>
              <a:rPr lang="fr-FR" sz="2800" dirty="0" smtClean="0"/>
              <a:t>n ensemble de revendications exprimées de diverses façons et à maintes occasions par les anglophones du Cameroun</a:t>
            </a:r>
          </a:p>
          <a:p>
            <a:endParaRPr lang="fr-FR" sz="2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692696"/>
            <a:ext cx="5544616"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7133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1916832"/>
            <a:ext cx="7772400" cy="1362075"/>
          </a:xfrm>
        </p:spPr>
        <p:txBody>
          <a:bodyPr>
            <a:normAutofit/>
          </a:bodyPr>
          <a:lstStyle/>
          <a:p>
            <a:pPr algn="ctr"/>
            <a:r>
              <a:rPr lang="fr-FR" dirty="0" smtClean="0"/>
              <a:t>Les groupes armes transnationaux </a:t>
            </a:r>
            <a:endParaRPr lang="fr-FR" dirty="0"/>
          </a:p>
        </p:txBody>
      </p:sp>
    </p:spTree>
    <p:extLst>
      <p:ext uri="{BB962C8B-B14F-4D97-AF65-F5344CB8AC3E}">
        <p14:creationId xmlns:p14="http://schemas.microsoft.com/office/powerpoint/2010/main" val="5034678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TotalTime>
  <Words>650</Words>
  <Application>Microsoft Office PowerPoint</Application>
  <PresentationFormat>Affichage à l'écran (4:3)</PresentationFormat>
  <Paragraphs>42</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CHAPITRE II: LES MOBILES DE L’ INSECURITE DANS LES ESPACES TRANSFRONTALIERS EN AFRIQUE</vt:lpstr>
      <vt:lpstr>Par mobiles de l’insécurité en zone transfrontalière, il faut entendre l’ensemble des facteurs qui favorisent la propagation des menaces dans ces espaces. Ces menaces peuvent résultent des facteurs internes des Etats et les facteurs exogènes.</vt:lpstr>
      <vt:lpstr>Les facteurs statocentrés</vt:lpstr>
      <vt:lpstr>Les caractéristiques de l’ Etat fragile selon RICE</vt:lpstr>
      <vt:lpstr>Les conséquences de la nature fragile des Etats en Afrique</vt:lpstr>
      <vt:lpstr>Les facteurs exogènes : Les velléités séparatistes</vt:lpstr>
      <vt:lpstr>Zone de peuplement touareg</vt:lpstr>
      <vt:lpstr>Le problème anglophone au nord du Cameroun (Ambazonie) </vt:lpstr>
      <vt:lpstr>Les groupes armes transnationaux </vt:lpstr>
      <vt:lpstr>LA LRA</vt:lpstr>
      <vt:lpstr> LE M23</vt:lpstr>
      <vt:lpstr>BOKO HARAM</vt:lpstr>
      <vt:lpstr>Les coupeurs de route entre le Cameroun-Tchad- RCA</vt:lpstr>
      <vt:lpstr>Le trafic d’armes légères et de petits calibres</vt:lpstr>
      <vt:lpstr>Les conséquences de la crise libyenne et  le trafic d’armes en Afrique subsaharienne </vt:lpstr>
      <vt:lpstr>Résumé du séminaire du jour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MOBILES DE L’ INSECURITE DANS LES ESPACES TRANSFRONTALIERS EN AFRIQUE</dc:title>
  <dc:creator>COMPAQ</dc:creator>
  <cp:lastModifiedBy>COMPAQ</cp:lastModifiedBy>
  <cp:revision>36</cp:revision>
  <dcterms:created xsi:type="dcterms:W3CDTF">2023-11-20T17:07:33Z</dcterms:created>
  <dcterms:modified xsi:type="dcterms:W3CDTF">2023-12-14T20:34:22Z</dcterms:modified>
</cp:coreProperties>
</file>