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57"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p:cViewPr varScale="1">
        <p:scale>
          <a:sx n="74" d="100"/>
          <a:sy n="74" d="100"/>
        </p:scale>
        <p:origin x="-1890"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2E947-4F3B-44EB-80FE-9B0478DB629B}" type="datetimeFigureOut">
              <a:rPr lang="fr-FR" smtClean="0"/>
              <a:t>14/12/2023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E7C56-9E58-48A4-ACD3-A625F992B91E}" type="slidenum">
              <a:rPr lang="fr-FR" smtClean="0"/>
              <a:t>‹N°›</a:t>
            </a:fld>
            <a:endParaRPr lang="fr-FR"/>
          </a:p>
        </p:txBody>
      </p:sp>
    </p:spTree>
    <p:extLst>
      <p:ext uri="{BB962C8B-B14F-4D97-AF65-F5344CB8AC3E}">
        <p14:creationId xmlns:p14="http://schemas.microsoft.com/office/powerpoint/2010/main" val="2795851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F92EDDD-F37F-4301-B7BA-B836B45B2C90}" type="datetimeFigureOut">
              <a:rPr lang="fr-FR" smtClean="0"/>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92E0FA-E308-40C5-B2E7-31052797D8A7}" type="slidenum">
              <a:rPr lang="fr-FR" smtClean="0"/>
              <a:t>‹N°›</a:t>
            </a:fld>
            <a:endParaRPr lang="fr-FR"/>
          </a:p>
        </p:txBody>
      </p:sp>
    </p:spTree>
    <p:extLst>
      <p:ext uri="{BB962C8B-B14F-4D97-AF65-F5344CB8AC3E}">
        <p14:creationId xmlns:p14="http://schemas.microsoft.com/office/powerpoint/2010/main" val="1635489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F92EDDD-F37F-4301-B7BA-B836B45B2C90}" type="datetimeFigureOut">
              <a:rPr lang="fr-FR" smtClean="0"/>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92E0FA-E308-40C5-B2E7-31052797D8A7}" type="slidenum">
              <a:rPr lang="fr-FR" smtClean="0"/>
              <a:t>‹N°›</a:t>
            </a:fld>
            <a:endParaRPr lang="fr-FR"/>
          </a:p>
        </p:txBody>
      </p:sp>
    </p:spTree>
    <p:extLst>
      <p:ext uri="{BB962C8B-B14F-4D97-AF65-F5344CB8AC3E}">
        <p14:creationId xmlns:p14="http://schemas.microsoft.com/office/powerpoint/2010/main" val="392025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F92EDDD-F37F-4301-B7BA-B836B45B2C90}" type="datetimeFigureOut">
              <a:rPr lang="fr-FR" smtClean="0"/>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92E0FA-E308-40C5-B2E7-31052797D8A7}" type="slidenum">
              <a:rPr lang="fr-FR" smtClean="0"/>
              <a:t>‹N°›</a:t>
            </a:fld>
            <a:endParaRPr lang="fr-FR"/>
          </a:p>
        </p:txBody>
      </p:sp>
    </p:spTree>
    <p:extLst>
      <p:ext uri="{BB962C8B-B14F-4D97-AF65-F5344CB8AC3E}">
        <p14:creationId xmlns:p14="http://schemas.microsoft.com/office/powerpoint/2010/main" val="1351448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F92EDDD-F37F-4301-B7BA-B836B45B2C90}" type="datetimeFigureOut">
              <a:rPr lang="fr-FR" smtClean="0"/>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92E0FA-E308-40C5-B2E7-31052797D8A7}" type="slidenum">
              <a:rPr lang="fr-FR" smtClean="0"/>
              <a:t>‹N°›</a:t>
            </a:fld>
            <a:endParaRPr lang="fr-FR"/>
          </a:p>
        </p:txBody>
      </p:sp>
    </p:spTree>
    <p:extLst>
      <p:ext uri="{BB962C8B-B14F-4D97-AF65-F5344CB8AC3E}">
        <p14:creationId xmlns:p14="http://schemas.microsoft.com/office/powerpoint/2010/main" val="140443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F92EDDD-F37F-4301-B7BA-B836B45B2C90}" type="datetimeFigureOut">
              <a:rPr lang="fr-FR" smtClean="0"/>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92E0FA-E308-40C5-B2E7-31052797D8A7}" type="slidenum">
              <a:rPr lang="fr-FR" smtClean="0"/>
              <a:t>‹N°›</a:t>
            </a:fld>
            <a:endParaRPr lang="fr-FR"/>
          </a:p>
        </p:txBody>
      </p:sp>
    </p:spTree>
    <p:extLst>
      <p:ext uri="{BB962C8B-B14F-4D97-AF65-F5344CB8AC3E}">
        <p14:creationId xmlns:p14="http://schemas.microsoft.com/office/powerpoint/2010/main" val="1179354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F92EDDD-F37F-4301-B7BA-B836B45B2C90}" type="datetimeFigureOut">
              <a:rPr lang="fr-FR" smtClean="0"/>
              <a:t>14/12/2023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92E0FA-E308-40C5-B2E7-31052797D8A7}" type="slidenum">
              <a:rPr lang="fr-FR" smtClean="0"/>
              <a:t>‹N°›</a:t>
            </a:fld>
            <a:endParaRPr lang="fr-FR"/>
          </a:p>
        </p:txBody>
      </p:sp>
    </p:spTree>
    <p:extLst>
      <p:ext uri="{BB962C8B-B14F-4D97-AF65-F5344CB8AC3E}">
        <p14:creationId xmlns:p14="http://schemas.microsoft.com/office/powerpoint/2010/main" val="333601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F92EDDD-F37F-4301-B7BA-B836B45B2C90}" type="datetimeFigureOut">
              <a:rPr lang="fr-FR" smtClean="0"/>
              <a:t>14/12/2023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892E0FA-E308-40C5-B2E7-31052797D8A7}" type="slidenum">
              <a:rPr lang="fr-FR" smtClean="0"/>
              <a:t>‹N°›</a:t>
            </a:fld>
            <a:endParaRPr lang="fr-FR"/>
          </a:p>
        </p:txBody>
      </p:sp>
    </p:spTree>
    <p:extLst>
      <p:ext uri="{BB962C8B-B14F-4D97-AF65-F5344CB8AC3E}">
        <p14:creationId xmlns:p14="http://schemas.microsoft.com/office/powerpoint/2010/main" val="3303661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F92EDDD-F37F-4301-B7BA-B836B45B2C90}" type="datetimeFigureOut">
              <a:rPr lang="fr-FR" smtClean="0"/>
              <a:t>14/12/2023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892E0FA-E308-40C5-B2E7-31052797D8A7}" type="slidenum">
              <a:rPr lang="fr-FR" smtClean="0"/>
              <a:t>‹N°›</a:t>
            </a:fld>
            <a:endParaRPr lang="fr-FR"/>
          </a:p>
        </p:txBody>
      </p:sp>
    </p:spTree>
    <p:extLst>
      <p:ext uri="{BB962C8B-B14F-4D97-AF65-F5344CB8AC3E}">
        <p14:creationId xmlns:p14="http://schemas.microsoft.com/office/powerpoint/2010/main" val="42295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F92EDDD-F37F-4301-B7BA-B836B45B2C90}" type="datetimeFigureOut">
              <a:rPr lang="fr-FR" smtClean="0"/>
              <a:t>14/12/2023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892E0FA-E308-40C5-B2E7-31052797D8A7}" type="slidenum">
              <a:rPr lang="fr-FR" smtClean="0"/>
              <a:t>‹N°›</a:t>
            </a:fld>
            <a:endParaRPr lang="fr-FR"/>
          </a:p>
        </p:txBody>
      </p:sp>
    </p:spTree>
    <p:extLst>
      <p:ext uri="{BB962C8B-B14F-4D97-AF65-F5344CB8AC3E}">
        <p14:creationId xmlns:p14="http://schemas.microsoft.com/office/powerpoint/2010/main" val="3476915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F92EDDD-F37F-4301-B7BA-B836B45B2C90}" type="datetimeFigureOut">
              <a:rPr lang="fr-FR" smtClean="0"/>
              <a:t>14/12/2023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92E0FA-E308-40C5-B2E7-31052797D8A7}" type="slidenum">
              <a:rPr lang="fr-FR" smtClean="0"/>
              <a:t>‹N°›</a:t>
            </a:fld>
            <a:endParaRPr lang="fr-FR"/>
          </a:p>
        </p:txBody>
      </p:sp>
    </p:spTree>
    <p:extLst>
      <p:ext uri="{BB962C8B-B14F-4D97-AF65-F5344CB8AC3E}">
        <p14:creationId xmlns:p14="http://schemas.microsoft.com/office/powerpoint/2010/main" val="338273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F92EDDD-F37F-4301-B7BA-B836B45B2C90}" type="datetimeFigureOut">
              <a:rPr lang="fr-FR" smtClean="0"/>
              <a:t>14/12/2023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92E0FA-E308-40C5-B2E7-31052797D8A7}" type="slidenum">
              <a:rPr lang="fr-FR" smtClean="0"/>
              <a:t>‹N°›</a:t>
            </a:fld>
            <a:endParaRPr lang="fr-FR"/>
          </a:p>
        </p:txBody>
      </p:sp>
    </p:spTree>
    <p:extLst>
      <p:ext uri="{BB962C8B-B14F-4D97-AF65-F5344CB8AC3E}">
        <p14:creationId xmlns:p14="http://schemas.microsoft.com/office/powerpoint/2010/main" val="400805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2EDDD-F37F-4301-B7BA-B836B45B2C90}" type="datetimeFigureOut">
              <a:rPr lang="fr-FR" smtClean="0"/>
              <a:t>14/12/2023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2E0FA-E308-40C5-B2E7-31052797D8A7}" type="slidenum">
              <a:rPr lang="fr-FR" smtClean="0"/>
              <a:t>‹N°›</a:t>
            </a:fld>
            <a:endParaRPr lang="fr-FR"/>
          </a:p>
        </p:txBody>
      </p:sp>
    </p:spTree>
    <p:extLst>
      <p:ext uri="{BB962C8B-B14F-4D97-AF65-F5344CB8AC3E}">
        <p14:creationId xmlns:p14="http://schemas.microsoft.com/office/powerpoint/2010/main" val="3712567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997839"/>
            <a:ext cx="7272808" cy="1661993"/>
          </a:xfrm>
          <a:prstGeom prst="rect">
            <a:avLst/>
          </a:prstGeom>
        </p:spPr>
        <p:txBody>
          <a:bodyPr wrap="square">
            <a:spAutoFit/>
          </a:bodyPr>
          <a:lstStyle/>
          <a:p>
            <a:pPr algn="ctr"/>
            <a:r>
              <a:rPr lang="fr-FR" sz="2800" b="1" dirty="0"/>
              <a:t>CHAPITRE I:  APPROCHE  THEORIQUE  DES DYNAMIQUES  REGIONALES DE LA SÉCURITÉ TRANSFRONTALIÈRE </a:t>
            </a:r>
            <a:r>
              <a:rPr lang="fr-FR" dirty="0"/>
              <a:t/>
            </a:r>
            <a:br>
              <a:rPr lang="fr-FR" dirty="0"/>
            </a:br>
            <a:endParaRPr lang="fr-FR" dirty="0"/>
          </a:p>
        </p:txBody>
      </p:sp>
    </p:spTree>
    <p:extLst>
      <p:ext uri="{BB962C8B-B14F-4D97-AF65-F5344CB8AC3E}">
        <p14:creationId xmlns:p14="http://schemas.microsoft.com/office/powerpoint/2010/main" val="2361823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8229600" cy="576064"/>
          </a:xfrm>
        </p:spPr>
        <p:txBody>
          <a:bodyPr>
            <a:normAutofit fontScale="90000"/>
          </a:bodyPr>
          <a:lstStyle/>
          <a:p>
            <a:r>
              <a:rPr lang="fr-FR" sz="3600" b="1" dirty="0"/>
              <a:t/>
            </a:r>
            <a:br>
              <a:rPr lang="fr-FR" sz="3600" b="1" dirty="0"/>
            </a:br>
            <a:r>
              <a:rPr lang="fr-FR" sz="2700" b="1" dirty="0" smtClean="0"/>
              <a:t>Les </a:t>
            </a:r>
            <a:r>
              <a:rPr lang="fr-FR" sz="2700" b="1" dirty="0" smtClean="0"/>
              <a:t>théories explicatives de la sécurité transfrontière</a:t>
            </a:r>
            <a:r>
              <a:rPr lang="fr-FR" dirty="0" smtClean="0"/>
              <a:t/>
            </a:r>
            <a:br>
              <a:rPr lang="fr-FR" dirty="0" smtClean="0"/>
            </a:br>
            <a:endParaRPr lang="fr-FR" dirty="0"/>
          </a:p>
        </p:txBody>
      </p:sp>
      <p:sp>
        <p:nvSpPr>
          <p:cNvPr id="4" name="Espace réservé du contenu 3"/>
          <p:cNvSpPr>
            <a:spLocks noGrp="1"/>
          </p:cNvSpPr>
          <p:nvPr>
            <p:ph idx="1"/>
          </p:nvPr>
        </p:nvSpPr>
        <p:spPr>
          <a:xfrm>
            <a:off x="251520" y="980728"/>
            <a:ext cx="8435280" cy="5145435"/>
          </a:xfrm>
        </p:spPr>
        <p:txBody>
          <a:bodyPr>
            <a:normAutofit/>
          </a:bodyPr>
          <a:lstStyle/>
          <a:p>
            <a:r>
              <a:rPr lang="fr-FR" b="1" dirty="0" smtClean="0"/>
              <a:t>la théorie réaliste de la sécurité</a:t>
            </a:r>
          </a:p>
          <a:p>
            <a:r>
              <a:rPr lang="fr-FR" b="1" dirty="0" smtClean="0"/>
              <a:t>Les principaux auteurs:</a:t>
            </a:r>
            <a:r>
              <a:rPr lang="fr-FR" sz="3000" dirty="0" smtClean="0"/>
              <a:t> </a:t>
            </a:r>
            <a:r>
              <a:rPr lang="de-DE" sz="3000" dirty="0" smtClean="0"/>
              <a:t>R. </a:t>
            </a:r>
            <a:r>
              <a:rPr lang="de-DE" sz="3000" dirty="0" err="1" smtClean="0"/>
              <a:t>Gilpin</a:t>
            </a:r>
            <a:r>
              <a:rPr lang="de-DE" sz="3000" dirty="0" smtClean="0"/>
              <a:t>, C. Glaser, J. </a:t>
            </a:r>
            <a:r>
              <a:rPr lang="de-DE" sz="3000" dirty="0" err="1" smtClean="0"/>
              <a:t>Maersheimer</a:t>
            </a:r>
            <a:r>
              <a:rPr lang="de-DE" sz="3000" dirty="0" smtClean="0"/>
              <a:t> S. Walt  et K. Waltz </a:t>
            </a:r>
            <a:endParaRPr lang="fr-FR" sz="3000" dirty="0" smtClean="0"/>
          </a:p>
          <a:p>
            <a:pPr algn="ctr">
              <a:buFont typeface="Wingdings" panose="05000000000000000000" pitchFamily="2" charset="2"/>
              <a:buChar char="§"/>
            </a:pPr>
            <a:r>
              <a:rPr lang="fr-FR" dirty="0" smtClean="0"/>
              <a:t> </a:t>
            </a:r>
            <a:r>
              <a:rPr lang="fr-FR" b="1" dirty="0" smtClean="0"/>
              <a:t>Postulat</a:t>
            </a:r>
            <a:r>
              <a:rPr lang="fr-FR" dirty="0"/>
              <a:t> </a:t>
            </a:r>
            <a:r>
              <a:rPr lang="fr-FR" b="1" dirty="0" smtClean="0"/>
              <a:t>et dimension d’analyse</a:t>
            </a:r>
          </a:p>
          <a:p>
            <a:pPr algn="ctr">
              <a:buFont typeface="Wingdings" panose="05000000000000000000" pitchFamily="2" charset="2"/>
              <a:buChar char="ü"/>
            </a:pPr>
            <a:r>
              <a:rPr lang="fr-FR" sz="2600" dirty="0" smtClean="0"/>
              <a:t>Cette théorie prône la puissance et les intérêts nationaux. </a:t>
            </a:r>
          </a:p>
          <a:p>
            <a:pPr algn="ctr">
              <a:buFont typeface="Wingdings" panose="05000000000000000000" pitchFamily="2" charset="2"/>
              <a:buChar char="§"/>
            </a:pPr>
            <a:r>
              <a:rPr lang="fr-FR" b="1" dirty="0" smtClean="0"/>
              <a:t>Conception ou type de  sécurité  produite</a:t>
            </a:r>
          </a:p>
          <a:p>
            <a:pPr marL="0" indent="0" algn="ctr">
              <a:buNone/>
            </a:pPr>
            <a:r>
              <a:rPr lang="fr-FR" sz="2600" dirty="0" smtClean="0"/>
              <a:t>Sécurité nationale Sécurité internationale</a:t>
            </a:r>
            <a:endParaRPr lang="fr-FR" sz="2600" dirty="0"/>
          </a:p>
          <a:p>
            <a:pPr>
              <a:buFont typeface="Wingdings" panose="05000000000000000000" pitchFamily="2" charset="2"/>
              <a:buChar char="ü"/>
            </a:pPr>
            <a:r>
              <a:rPr lang="fr-FR" sz="2400" dirty="0" smtClean="0"/>
              <a:t>Les États sont égoïstes et concurrents</a:t>
            </a:r>
          </a:p>
          <a:p>
            <a:pPr>
              <a:buFont typeface="Wingdings" panose="05000000000000000000" pitchFamily="2" charset="2"/>
              <a:buChar char="ü"/>
            </a:pPr>
            <a:r>
              <a:rPr lang="fr-FR" sz="2400" dirty="0" smtClean="0"/>
              <a:t>Le conflit et la guerre sont inhérents au système international </a:t>
            </a:r>
          </a:p>
          <a:p>
            <a:pPr>
              <a:buFont typeface="Wingdings" panose="05000000000000000000" pitchFamily="2" charset="2"/>
              <a:buChar char="ü"/>
            </a:pPr>
            <a:r>
              <a:rPr lang="fr-FR" sz="2400" dirty="0" smtClean="0"/>
              <a:t>La paix s’obtient par l’équilibre des puissances</a:t>
            </a:r>
            <a:endParaRPr lang="fr-FR" sz="2400" dirty="0"/>
          </a:p>
        </p:txBody>
      </p:sp>
    </p:spTree>
    <p:extLst>
      <p:ext uri="{BB962C8B-B14F-4D97-AF65-F5344CB8AC3E}">
        <p14:creationId xmlns:p14="http://schemas.microsoft.com/office/powerpoint/2010/main" val="203396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60648"/>
            <a:ext cx="8784976" cy="6192688"/>
          </a:xfrm>
        </p:spPr>
        <p:txBody>
          <a:bodyPr>
            <a:normAutofit fontScale="90000"/>
          </a:bodyPr>
          <a:lstStyle/>
          <a:p>
            <a:r>
              <a:rPr lang="fr-FR" b="1" dirty="0" smtClean="0"/>
              <a:t>La théorie Idéaliste</a:t>
            </a:r>
            <a:r>
              <a:rPr lang="fr-FR" dirty="0" smtClean="0"/>
              <a:t/>
            </a:r>
            <a:br>
              <a:rPr lang="fr-FR" dirty="0" smtClean="0"/>
            </a:br>
            <a:r>
              <a:rPr lang="fr-FR" b="1" dirty="0" smtClean="0"/>
              <a:t>Les principaux auteurs </a:t>
            </a:r>
            <a:r>
              <a:rPr lang="fr-FR" dirty="0" smtClean="0"/>
              <a:t>: </a:t>
            </a:r>
            <a:r>
              <a:rPr lang="fr-FR" sz="2700" dirty="0" smtClean="0"/>
              <a:t>J. Burton, G. Clark, R. Falk, F. </a:t>
            </a:r>
            <a:r>
              <a:rPr lang="fr-FR" sz="2700" dirty="0" err="1" smtClean="0"/>
              <a:t>Kratochwill</a:t>
            </a:r>
            <a:r>
              <a:rPr lang="fr-FR" sz="2700" dirty="0" smtClean="0"/>
              <a:t> M. </a:t>
            </a:r>
            <a:r>
              <a:rPr lang="fr-FR" sz="2700" dirty="0" err="1" smtClean="0"/>
              <a:t>Walzer</a:t>
            </a:r>
            <a:r>
              <a:rPr lang="fr-FR" sz="2700" dirty="0" smtClean="0"/>
              <a:t> </a:t>
            </a:r>
            <a:r>
              <a:rPr lang="fr-FR" sz="2200" dirty="0"/>
              <a:t/>
            </a:r>
            <a:br>
              <a:rPr lang="fr-FR" sz="2200" dirty="0"/>
            </a:br>
            <a:r>
              <a:rPr lang="fr-FR" sz="2200" dirty="0" smtClean="0"/>
              <a:t/>
            </a:r>
            <a:br>
              <a:rPr lang="fr-FR" sz="2200" dirty="0" smtClean="0"/>
            </a:br>
            <a:r>
              <a:rPr lang="fr-FR" sz="3600" b="1" dirty="0" smtClean="0"/>
              <a:t>Dimension d’analyse</a:t>
            </a:r>
            <a:r>
              <a:rPr lang="fr-FR" sz="3600" dirty="0" smtClean="0"/>
              <a:t>:  </a:t>
            </a:r>
            <a:r>
              <a:rPr lang="fr-FR" sz="2700" dirty="0" smtClean="0"/>
              <a:t>Ethique et droit </a:t>
            </a:r>
            <a:br>
              <a:rPr lang="fr-FR" sz="2700" dirty="0" smtClean="0"/>
            </a:br>
            <a:r>
              <a:rPr lang="fr-FR" sz="2700" dirty="0" smtClean="0"/>
              <a:t>Niveau d’analyse: Organisations  intergouvernementales  et sociétés civiles</a:t>
            </a:r>
            <a:r>
              <a:rPr lang="fr-FR" sz="2200" dirty="0" smtClean="0"/>
              <a:t/>
            </a:r>
            <a:br>
              <a:rPr lang="fr-FR" sz="2200" dirty="0" smtClean="0"/>
            </a:br>
            <a:r>
              <a:rPr lang="fr-FR" sz="3600" b="1" dirty="0" smtClean="0"/>
              <a:t>Postulat: </a:t>
            </a:r>
            <a:r>
              <a:rPr lang="fr-FR" sz="2200" dirty="0" smtClean="0"/>
              <a:t/>
            </a:r>
            <a:br>
              <a:rPr lang="fr-FR" sz="2200" dirty="0" smtClean="0"/>
            </a:br>
            <a:r>
              <a:rPr lang="fr-FR" sz="2200" dirty="0" smtClean="0"/>
              <a:t>Les États se soumettent ou sont contraints de se soumettre aux règles de droit. A partir de là, les conflits et les guerres peuvent être éliminés . La paix repose sur l’ Etat de droit.</a:t>
            </a:r>
            <a:br>
              <a:rPr lang="fr-FR" sz="2200" dirty="0" smtClean="0"/>
            </a:br>
            <a:r>
              <a:rPr lang="fr-FR" sz="3100" b="1" dirty="0" smtClean="0"/>
              <a:t>Conception et type de sécurité produite</a:t>
            </a:r>
            <a:br>
              <a:rPr lang="fr-FR" sz="3100" b="1" dirty="0" smtClean="0"/>
            </a:br>
            <a:r>
              <a:rPr lang="fr-FR" sz="2200" dirty="0" smtClean="0"/>
              <a:t>Sécurité collective </a:t>
            </a:r>
            <a:r>
              <a:rPr lang="fr-FR" dirty="0" smtClean="0"/>
              <a:t/>
            </a:r>
            <a:br>
              <a:rPr lang="fr-FR" dirty="0" smtClean="0"/>
            </a:br>
            <a:endParaRPr lang="fr-FR" dirty="0"/>
          </a:p>
        </p:txBody>
      </p:sp>
    </p:spTree>
    <p:extLst>
      <p:ext uri="{BB962C8B-B14F-4D97-AF65-F5344CB8AC3E}">
        <p14:creationId xmlns:p14="http://schemas.microsoft.com/office/powerpoint/2010/main" val="762804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smtClean="0"/>
              <a:t>La théorie libérale et néolibérale </a:t>
            </a:r>
            <a:endParaRPr lang="fr-FR" dirty="0"/>
          </a:p>
        </p:txBody>
      </p:sp>
      <p:sp>
        <p:nvSpPr>
          <p:cNvPr id="3" name="Espace réservé du contenu 2"/>
          <p:cNvSpPr>
            <a:spLocks noGrp="1"/>
          </p:cNvSpPr>
          <p:nvPr>
            <p:ph idx="1"/>
          </p:nvPr>
        </p:nvSpPr>
        <p:spPr/>
        <p:txBody>
          <a:bodyPr>
            <a:normAutofit/>
          </a:bodyPr>
          <a:lstStyle/>
          <a:p>
            <a:pPr algn="ctr"/>
            <a:r>
              <a:rPr lang="fr-FR" sz="2400" b="1" dirty="0" smtClean="0"/>
              <a:t>Dimension d’analyse</a:t>
            </a:r>
            <a:r>
              <a:rPr lang="fr-FR" sz="2400" dirty="0" smtClean="0"/>
              <a:t>: Démocratie, interdépendance et institutions </a:t>
            </a:r>
          </a:p>
          <a:p>
            <a:pPr algn="ctr"/>
            <a:r>
              <a:rPr lang="fr-FR" sz="2400" b="1" dirty="0" smtClean="0"/>
              <a:t>Échelles d’analyse</a:t>
            </a:r>
            <a:r>
              <a:rPr lang="fr-FR" sz="2400" dirty="0" smtClean="0"/>
              <a:t>: États, Organisations intergouvernementales et les  sociétés civiles</a:t>
            </a:r>
          </a:p>
          <a:p>
            <a:pPr algn="ctr"/>
            <a:endParaRPr lang="fr-FR" sz="2400" dirty="0" smtClean="0"/>
          </a:p>
          <a:p>
            <a:pPr algn="ctr"/>
            <a:r>
              <a:rPr lang="fr-FR" sz="2400" b="1" dirty="0" smtClean="0"/>
              <a:t>Postulat</a:t>
            </a:r>
            <a:r>
              <a:rPr lang="fr-FR" sz="2400" dirty="0" smtClean="0"/>
              <a:t> : Les États coopèrent au sein des institutions internationales. Les conflits et les guerres peuvent être éliminés/surmontés . La paix par la coopération</a:t>
            </a:r>
          </a:p>
          <a:p>
            <a:pPr algn="ctr"/>
            <a:endParaRPr lang="fr-FR" sz="2400" b="1" dirty="0" smtClean="0"/>
          </a:p>
          <a:p>
            <a:pPr algn="ctr"/>
            <a:r>
              <a:rPr lang="fr-FR" sz="2400" b="1" dirty="0" smtClean="0"/>
              <a:t>Conception et type de sécurité produite:  </a:t>
            </a:r>
            <a:r>
              <a:rPr lang="fr-FR" sz="2400" dirty="0" smtClean="0"/>
              <a:t>Sécurité globale, sécurité commune </a:t>
            </a:r>
            <a:endParaRPr lang="fr-FR" sz="2400" dirty="0"/>
          </a:p>
        </p:txBody>
      </p:sp>
    </p:spTree>
    <p:extLst>
      <p:ext uri="{BB962C8B-B14F-4D97-AF65-F5344CB8AC3E}">
        <p14:creationId xmlns:p14="http://schemas.microsoft.com/office/powerpoint/2010/main" val="3796414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2800" b="1" dirty="0" smtClean="0"/>
              <a:t>Les limites de l’approche statocentrée de la sécurité</a:t>
            </a:r>
            <a:endParaRPr lang="fr-FR" sz="2800" b="1"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53345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81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fontScale="90000"/>
          </a:bodyPr>
          <a:lstStyle/>
          <a:p>
            <a:r>
              <a:rPr lang="fr-FR" sz="2400" b="1" dirty="0" smtClean="0"/>
              <a:t> Les Formes de violences entre l’État et la population  proposées par Christian MESSE </a:t>
            </a:r>
            <a:endParaRPr lang="fr-FR" sz="2400" b="1"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8928992"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20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a:bodyPr>
          <a:lstStyle/>
          <a:p>
            <a:r>
              <a:rPr lang="fr-FR" sz="2800" b="1" dirty="0" smtClean="0"/>
              <a:t>Les avantages de la sécurité transfrontalière </a:t>
            </a:r>
            <a:endParaRPr lang="fr-FR" sz="2800" b="1"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80728"/>
            <a:ext cx="7632848"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494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28092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242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363272" cy="5904656"/>
          </a:xfrm>
        </p:spPr>
        <p:txBody>
          <a:bodyPr>
            <a:normAutofit fontScale="90000"/>
          </a:bodyPr>
          <a:lstStyle/>
          <a:p>
            <a:pPr>
              <a:lnSpc>
                <a:spcPct val="150000"/>
              </a:lnSpc>
            </a:pPr>
            <a:r>
              <a:rPr lang="fr-FR" sz="2200" dirty="0" smtClean="0"/>
              <a:t/>
            </a:r>
            <a:br>
              <a:rPr lang="fr-FR" sz="2200" dirty="0" smtClean="0"/>
            </a:br>
            <a:r>
              <a:rPr lang="fr-FR" sz="2200" dirty="0" smtClean="0"/>
              <a:t/>
            </a:r>
            <a:br>
              <a:rPr lang="fr-FR" sz="2200" dirty="0" smtClean="0"/>
            </a:br>
            <a:r>
              <a:rPr lang="fr-FR" sz="2200" dirty="0" smtClean="0"/>
              <a:t/>
            </a:r>
            <a:br>
              <a:rPr lang="fr-FR" sz="2200" dirty="0" smtClean="0"/>
            </a:br>
            <a:r>
              <a:rPr lang="fr-FR" sz="2200" dirty="0"/>
              <a:t/>
            </a:r>
            <a:br>
              <a:rPr lang="fr-FR" sz="2200" dirty="0"/>
            </a:br>
            <a:r>
              <a:rPr lang="fr-FR" sz="2700" b="1" dirty="0" smtClean="0"/>
              <a:t>RÉSUMÉ DU SÉMINAIRE DU JOUR</a:t>
            </a:r>
            <a:r>
              <a:rPr lang="fr-FR" sz="2200" dirty="0" smtClean="0"/>
              <a:t/>
            </a:r>
            <a:br>
              <a:rPr lang="fr-FR" sz="2200" dirty="0" smtClean="0"/>
            </a:br>
            <a:r>
              <a:rPr lang="fr-FR" sz="2700" dirty="0" smtClean="0"/>
              <a:t>La sécurité transfrontalière  mise en place par des organisations régionales semble devenir l’une des méthodes nouvellement découvertes pour faire face au défi sécuritaire et de paix dans le monde notamment en Afrique.  En effet elle permet aux Etats  de faire face  aux nouvelles  formes de  menaces notamment le terrorismes, la criminalité transfrontalières et promouvoir  la  sécurité coopérative ou collective pour aboutir à la sécurité commune et la construction d’une identité régionale de sécurité et de la paix. </a:t>
            </a:r>
            <a:br>
              <a:rPr lang="fr-FR" sz="2700" dirty="0" smtClean="0"/>
            </a:br>
            <a:r>
              <a:rPr lang="fr-FR" sz="2700" dirty="0" smtClean="0"/>
              <a:t/>
            </a:r>
            <a:br>
              <a:rPr lang="fr-FR" sz="2700" dirty="0" smtClean="0"/>
            </a:br>
            <a:endParaRPr lang="fr-FR" dirty="0"/>
          </a:p>
        </p:txBody>
      </p:sp>
    </p:spTree>
    <p:extLst>
      <p:ext uri="{BB962C8B-B14F-4D97-AF65-F5344CB8AC3E}">
        <p14:creationId xmlns:p14="http://schemas.microsoft.com/office/powerpoint/2010/main" val="246104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5616" y="332656"/>
            <a:ext cx="7772400" cy="2232248"/>
          </a:xfrm>
        </p:spPr>
        <p:txBody>
          <a:bodyPr>
            <a:normAutofit/>
          </a:bodyPr>
          <a:lstStyle/>
          <a:p>
            <a:r>
              <a:rPr lang="fr-FR" sz="1200" b="1" dirty="0"/>
              <a:t/>
            </a:r>
            <a:br>
              <a:rPr lang="fr-FR" sz="1200" b="1" dirty="0"/>
            </a:br>
            <a:r>
              <a:rPr lang="fr-FR" sz="1200" b="1" dirty="0"/>
              <a:t/>
            </a:r>
            <a:br>
              <a:rPr lang="fr-FR" sz="1200" b="1" dirty="0"/>
            </a:br>
            <a:endParaRPr lang="fr-FR" sz="2800" b="1" dirty="0"/>
          </a:p>
        </p:txBody>
      </p:sp>
      <p:sp>
        <p:nvSpPr>
          <p:cNvPr id="3" name="Rectangle 2"/>
          <p:cNvSpPr/>
          <p:nvPr/>
        </p:nvSpPr>
        <p:spPr>
          <a:xfrm>
            <a:off x="323528" y="2146226"/>
            <a:ext cx="8042138" cy="707886"/>
          </a:xfrm>
          <a:prstGeom prst="rect">
            <a:avLst/>
          </a:prstGeom>
        </p:spPr>
        <p:txBody>
          <a:bodyPr wrap="none">
            <a:spAutoFit/>
          </a:bodyPr>
          <a:lstStyle/>
          <a:p>
            <a:r>
              <a:rPr lang="fr-FR" sz="4000" b="1" dirty="0"/>
              <a:t>Déclinaison des contours opératoires</a:t>
            </a:r>
          </a:p>
        </p:txBody>
      </p:sp>
    </p:spTree>
    <p:extLst>
      <p:ext uri="{BB962C8B-B14F-4D97-AF65-F5344CB8AC3E}">
        <p14:creationId xmlns:p14="http://schemas.microsoft.com/office/powerpoint/2010/main" val="2930940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188640"/>
            <a:ext cx="8568952" cy="936104"/>
          </a:xfrm>
        </p:spPr>
        <p:txBody>
          <a:bodyPr>
            <a:normAutofit fontScale="90000"/>
          </a:bodyPr>
          <a:lstStyle/>
          <a:p>
            <a:r>
              <a:rPr lang="fr-FR" sz="3600" b="1" dirty="0" smtClean="0"/>
              <a:t/>
            </a:r>
            <a:br>
              <a:rPr lang="fr-FR" sz="3600" b="1" dirty="0" smtClean="0"/>
            </a:br>
            <a:r>
              <a:rPr lang="fr-FR" sz="3600" b="1" dirty="0" smtClean="0"/>
              <a:t>La </a:t>
            </a:r>
            <a:r>
              <a:rPr lang="fr-FR" sz="3600" b="1" dirty="0"/>
              <a:t>notion de frontière et ses rapports avec </a:t>
            </a:r>
            <a:r>
              <a:rPr lang="fr-FR" sz="3600" b="1" dirty="0" smtClean="0"/>
              <a:t>la sécurité</a:t>
            </a:r>
            <a:r>
              <a:rPr lang="fr-FR" sz="3600" b="1" dirty="0"/>
              <a:t/>
            </a:r>
            <a:br>
              <a:rPr lang="fr-FR" sz="3600" b="1" dirty="0"/>
            </a:br>
            <a:endParaRPr lang="fr-FR" sz="3600" b="1" dirty="0"/>
          </a:p>
        </p:txBody>
      </p:sp>
      <p:sp>
        <p:nvSpPr>
          <p:cNvPr id="3" name="Sous-titre 2"/>
          <p:cNvSpPr>
            <a:spLocks noGrp="1"/>
          </p:cNvSpPr>
          <p:nvPr>
            <p:ph type="subTitle" idx="1"/>
          </p:nvPr>
        </p:nvSpPr>
        <p:spPr>
          <a:xfrm>
            <a:off x="251520" y="1052736"/>
            <a:ext cx="8352928" cy="5256584"/>
          </a:xfrm>
        </p:spPr>
        <p:txBody>
          <a:bodyPr>
            <a:normAutofit fontScale="25000" lnSpcReduction="20000"/>
          </a:bodyPr>
          <a:lstStyle/>
          <a:p>
            <a:endParaRPr lang="fr-FR" sz="9600" dirty="0" smtClean="0"/>
          </a:p>
          <a:p>
            <a:pPr marL="457200" indent="-457200">
              <a:buFont typeface="Wingdings" panose="05000000000000000000" pitchFamily="2" charset="2"/>
              <a:buChar char="§"/>
            </a:pPr>
            <a:r>
              <a:rPr lang="fr-FR" sz="8000" dirty="0" smtClean="0"/>
              <a:t>La frontière  dans sa nature donne les Limites du territoire.</a:t>
            </a:r>
          </a:p>
          <a:p>
            <a:r>
              <a:rPr lang="fr-FR" sz="8000" dirty="0" smtClean="0"/>
              <a:t> Elle  constitue ainsi le lieu privilégié de la construction dans l’ordre national  d’un Etat. terme général employé dans la diplomatie pour fixer les partages entre deux souverainetés. </a:t>
            </a:r>
          </a:p>
          <a:p>
            <a:endParaRPr lang="fr-FR" sz="8000" dirty="0"/>
          </a:p>
          <a:p>
            <a:pPr marL="457200" indent="-457200">
              <a:buFont typeface="Wingdings" panose="05000000000000000000" pitchFamily="2" charset="2"/>
              <a:buChar char="§"/>
            </a:pPr>
            <a:r>
              <a:rPr lang="fr-FR" sz="8000" b="1" dirty="0" smtClean="0"/>
              <a:t>Sur le plan militaire </a:t>
            </a:r>
            <a:r>
              <a:rPr lang="fr-FR" sz="8000" dirty="0" smtClean="0"/>
              <a:t>: La définition du mot même de frontière est emblématique. Selon Lucien Febvre et Daniel Nordman, le terme a au XVIe et au XVIIe siècle</a:t>
            </a:r>
            <a:r>
              <a:rPr lang="fr-FR" sz="8000" b="1" dirty="0" smtClean="0"/>
              <a:t> une définition avant tout militaire</a:t>
            </a:r>
            <a:r>
              <a:rPr lang="fr-FR" sz="8000" dirty="0" smtClean="0"/>
              <a:t>. La frontière est alors le front défini par une armée et constitue ainsi un cas particulier de la limite,</a:t>
            </a:r>
          </a:p>
          <a:p>
            <a:endParaRPr lang="fr-FR" sz="8000" dirty="0"/>
          </a:p>
          <a:p>
            <a:pPr marL="457200" indent="-457200">
              <a:buFont typeface="Wingdings" panose="05000000000000000000" pitchFamily="2" charset="2"/>
              <a:buChar char="§"/>
            </a:pPr>
            <a:r>
              <a:rPr lang="fr-FR" sz="8000" dirty="0" smtClean="0"/>
              <a:t> La frontière a un enjeu militaire et elle définit les limites par la force de manière unilatérale. </a:t>
            </a:r>
            <a:r>
              <a:rPr lang="fr-FR" sz="8000" b="1" dirty="0" smtClean="0"/>
              <a:t>La limite </a:t>
            </a:r>
            <a:r>
              <a:rPr lang="fr-FR" sz="8000" dirty="0" smtClean="0"/>
              <a:t>incarne au contraire un mode bilatéral et négocié de définition des limites territoriales. Les deux termes deviennent synonymes au </a:t>
            </a:r>
            <a:r>
              <a:rPr lang="fr-FR" sz="8000" dirty="0"/>
              <a:t>X</a:t>
            </a:r>
            <a:r>
              <a:rPr lang="fr-FR" sz="8000" dirty="0" smtClean="0"/>
              <a:t>IXe siècle, marquant la </a:t>
            </a:r>
            <a:r>
              <a:rPr lang="fr-FR" sz="8000" b="1" dirty="0" smtClean="0"/>
              <a:t>militarisation </a:t>
            </a:r>
            <a:r>
              <a:rPr lang="fr-FR" sz="8000" b="1" dirty="0" smtClean="0"/>
              <a:t> et la sécurisation des </a:t>
            </a:r>
            <a:r>
              <a:rPr lang="fr-FR" sz="8000" b="1" dirty="0" smtClean="0"/>
              <a:t>limites </a:t>
            </a:r>
            <a:r>
              <a:rPr lang="fr-FR" sz="8000" dirty="0" smtClean="0"/>
              <a:t>territoriales avec </a:t>
            </a:r>
            <a:r>
              <a:rPr lang="fr-FR" sz="8000" b="1" dirty="0" smtClean="0"/>
              <a:t>l’avènement des États-Nations</a:t>
            </a:r>
            <a:r>
              <a:rPr lang="fr-FR" sz="8000" dirty="0" smtClean="0"/>
              <a:t>. </a:t>
            </a:r>
            <a:r>
              <a:rPr lang="fr-FR" sz="8000" b="1" dirty="0" smtClean="0"/>
              <a:t>Elle devient un enjeu de sécurité et de défense nationale</a:t>
            </a:r>
            <a:endParaRPr lang="fr-FR" sz="8000" b="1" dirty="0"/>
          </a:p>
        </p:txBody>
      </p:sp>
    </p:spTree>
    <p:extLst>
      <p:ext uri="{BB962C8B-B14F-4D97-AF65-F5344CB8AC3E}">
        <p14:creationId xmlns:p14="http://schemas.microsoft.com/office/powerpoint/2010/main" val="228663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476672"/>
            <a:ext cx="7772400" cy="720080"/>
          </a:xfrm>
        </p:spPr>
        <p:txBody>
          <a:bodyPr>
            <a:normAutofit fontScale="90000"/>
          </a:bodyPr>
          <a:lstStyle/>
          <a:p>
            <a:r>
              <a:rPr lang="fr-FR" dirty="0" smtClean="0"/>
              <a:t>La frontière dans la logique de la sécurité transfrontalière</a:t>
            </a:r>
            <a:endParaRPr lang="fr-FR" dirty="0"/>
          </a:p>
        </p:txBody>
      </p:sp>
      <p:sp>
        <p:nvSpPr>
          <p:cNvPr id="3" name="Sous-titre 2"/>
          <p:cNvSpPr>
            <a:spLocks noGrp="1"/>
          </p:cNvSpPr>
          <p:nvPr>
            <p:ph type="subTitle" idx="1"/>
          </p:nvPr>
        </p:nvSpPr>
        <p:spPr>
          <a:xfrm>
            <a:off x="395536" y="1556792"/>
            <a:ext cx="8208912" cy="4752528"/>
          </a:xfrm>
        </p:spPr>
        <p:txBody>
          <a:bodyPr>
            <a:normAutofit fontScale="85000" lnSpcReduction="20000"/>
          </a:bodyPr>
          <a:lstStyle/>
          <a:p>
            <a:r>
              <a:rPr lang="fr-FR" b="1" dirty="0" smtClean="0"/>
              <a:t>La frontière dans la logique des dynamiques  régionales  peut  renvoyer à deux réalités</a:t>
            </a:r>
          </a:p>
          <a:p>
            <a:endParaRPr lang="fr-FR" b="1" dirty="0" smtClean="0"/>
          </a:p>
          <a:p>
            <a:pPr marL="457200" indent="-457200">
              <a:buFont typeface="Wingdings" panose="05000000000000000000" pitchFamily="2" charset="2"/>
              <a:buChar char="§"/>
            </a:pPr>
            <a:r>
              <a:rPr lang="fr-FR" dirty="0" smtClean="0"/>
              <a:t>1-La frontière  peut devenir un trait d’union  ou un pont qui  relie les territoires étatiques: on parle de debordering ou « l’effacement  des frontières ».</a:t>
            </a:r>
          </a:p>
          <a:p>
            <a:pPr marL="457200" indent="-457200">
              <a:buFont typeface="Wingdings" panose="05000000000000000000" pitchFamily="2" charset="2"/>
              <a:buChar char="§"/>
            </a:pPr>
            <a:endParaRPr lang="fr-FR" dirty="0" smtClean="0"/>
          </a:p>
          <a:p>
            <a:pPr marL="457200" indent="-457200">
              <a:buFont typeface="Wingdings" panose="05000000000000000000" pitchFamily="2" charset="2"/>
              <a:buChar char="§"/>
            </a:pPr>
            <a:r>
              <a:rPr lang="fr-FR" dirty="0" smtClean="0"/>
              <a:t>2- La  frontière peut renvoyer à une zone qui regroupe les marges frontalières ou des espaces frontaliers pour former des espaces transfrontaliers, </a:t>
            </a:r>
            <a:r>
              <a:rPr lang="fr-FR" b="1" dirty="0" smtClean="0"/>
              <a:t>mais cette réalité dépend des relations que les Etats et les populations entretiennent de part et d’autre de la frontière. </a:t>
            </a:r>
          </a:p>
          <a:p>
            <a:pPr marL="457200" indent="-457200">
              <a:buFont typeface="Wingdings" panose="05000000000000000000" pitchFamily="2" charset="2"/>
              <a:buChar char="§"/>
            </a:pPr>
            <a:endParaRPr lang="fr-FR" dirty="0" smtClean="0"/>
          </a:p>
          <a:p>
            <a:endParaRPr lang="fr-FR" dirty="0"/>
          </a:p>
        </p:txBody>
      </p:sp>
    </p:spTree>
    <p:extLst>
      <p:ext uri="{BB962C8B-B14F-4D97-AF65-F5344CB8AC3E}">
        <p14:creationId xmlns:p14="http://schemas.microsoft.com/office/powerpoint/2010/main" val="175257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3008313" cy="1296144"/>
          </a:xfrm>
        </p:spPr>
        <p:txBody>
          <a:bodyPr>
            <a:normAutofit fontScale="90000"/>
          </a:bodyPr>
          <a:lstStyle/>
          <a:p>
            <a:r>
              <a:rPr lang="fr-FR" dirty="0" smtClean="0"/>
              <a:t>Un exemple d’ espace transfrontalier avec possibilité de produire une sécurité transfrontalière </a:t>
            </a:r>
            <a:endParaRPr lang="fr-FR" dirty="0"/>
          </a:p>
        </p:txBody>
      </p:sp>
      <p:sp>
        <p:nvSpPr>
          <p:cNvPr id="4" name="Espace réservé du texte 3"/>
          <p:cNvSpPr>
            <a:spLocks noGrp="1"/>
          </p:cNvSpPr>
          <p:nvPr>
            <p:ph type="body" sz="half" idx="2"/>
          </p:nvPr>
        </p:nvSpPr>
        <p:spPr/>
        <p:txBody>
          <a:bodyPr/>
          <a:lstStyle/>
          <a:p>
            <a:r>
              <a:rPr lang="fr-FR" sz="2800" b="1" dirty="0" smtClean="0"/>
              <a:t>Les eurorégions</a:t>
            </a:r>
          </a:p>
          <a:p>
            <a:r>
              <a:rPr lang="fr-FR" b="1" dirty="0"/>
              <a:t>  </a:t>
            </a:r>
            <a:endParaRPr lang="fr-FR" b="1" dirty="0" smtClean="0"/>
          </a:p>
          <a:p>
            <a:endParaRPr lang="fr-FR" b="1" dirty="0"/>
          </a:p>
          <a:p>
            <a:endParaRPr lang="fr-FR" b="1" dirty="0" smtClean="0"/>
          </a:p>
          <a:p>
            <a:endParaRPr lang="fr-FR" b="1" dirty="0"/>
          </a:p>
          <a:p>
            <a:r>
              <a:rPr lang="fr-FR" b="1" dirty="0" smtClean="0"/>
              <a:t>les projets communautaires,  la coopération transfrontalière et l’intégration caractérisent  les espaces transfrontaliers européens.  Les Etats et les populations entretiennent des relations pacifiques de part et d’autre de la frontières et peuvent envisager des projets communautaires y comprise la sécurité transfrontalière.</a:t>
            </a:r>
            <a:endParaRPr lang="fr-FR"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928" y="273050"/>
            <a:ext cx="5040560" cy="632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27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3008313" cy="1571774"/>
          </a:xfrm>
        </p:spPr>
        <p:txBody>
          <a:bodyPr>
            <a:noAutofit/>
          </a:bodyPr>
          <a:lstStyle/>
          <a:p>
            <a:r>
              <a:rPr lang="fr-FR" sz="2400" dirty="0" smtClean="0"/>
              <a:t/>
            </a:r>
            <a:br>
              <a:rPr lang="fr-FR" sz="2400" dirty="0" smtClean="0"/>
            </a:br>
            <a:r>
              <a:rPr lang="fr-FR" sz="2400" dirty="0"/>
              <a:t/>
            </a:r>
            <a:br>
              <a:rPr lang="fr-FR" sz="2400" dirty="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1800" dirty="0" smtClean="0"/>
              <a:t>Exemple de frontière où la sécurité transfrontalière n’est pas envisageable</a:t>
            </a:r>
            <a:endParaRPr lang="fr-FR" sz="1800" dirty="0"/>
          </a:p>
        </p:txBody>
      </p:sp>
      <p:sp>
        <p:nvSpPr>
          <p:cNvPr id="4" name="Espace réservé du texte 3"/>
          <p:cNvSpPr>
            <a:spLocks noGrp="1"/>
          </p:cNvSpPr>
          <p:nvPr>
            <p:ph type="body" sz="half" idx="2"/>
          </p:nvPr>
        </p:nvSpPr>
        <p:spPr>
          <a:xfrm>
            <a:off x="457200" y="1700808"/>
            <a:ext cx="3008313" cy="4425355"/>
          </a:xfrm>
        </p:spPr>
        <p:txBody>
          <a:bodyPr>
            <a:normAutofit lnSpcReduction="10000"/>
          </a:bodyPr>
          <a:lstStyle/>
          <a:p>
            <a:endParaRPr lang="fr-FR" b="1" dirty="0" smtClean="0"/>
          </a:p>
          <a:p>
            <a:endParaRPr lang="fr-FR" b="1" dirty="0"/>
          </a:p>
          <a:p>
            <a:r>
              <a:rPr lang="fr-FR" sz="2400" b="1" dirty="0" smtClean="0"/>
              <a:t>La </a:t>
            </a:r>
            <a:r>
              <a:rPr lang="fr-FR" sz="2400" b="1" dirty="0" smtClean="0"/>
              <a:t>frontière </a:t>
            </a:r>
            <a:r>
              <a:rPr lang="fr-FR" sz="2400" b="1" dirty="0"/>
              <a:t>entre la Corée du nord et la Corée du sud </a:t>
            </a:r>
            <a:endParaRPr lang="fr-FR" sz="2400" b="1" dirty="0" smtClean="0"/>
          </a:p>
          <a:p>
            <a:endParaRPr lang="fr-FR" b="1" dirty="0"/>
          </a:p>
          <a:p>
            <a:endParaRPr lang="fr-FR" b="1" dirty="0" smtClean="0"/>
          </a:p>
          <a:p>
            <a:r>
              <a:rPr lang="fr-FR" b="1" dirty="0" smtClean="0"/>
              <a:t>La frontière reste la ligne d’expression systématique de la souveraineté de l’Etat et le symbolique de la sécurité et de la défense nationale.  La frontière est perçue comme une barrière  où les Etats et les population vivant de part et d’autre de la frontière entretiennent des rapports très hostiles dans ces conditions, la sécurité est frontalière et ne peut être transfrontalière.</a:t>
            </a:r>
            <a:endParaRPr lang="fr-FR"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404664"/>
            <a:ext cx="531743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10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692696"/>
            <a:ext cx="8352928" cy="5904656"/>
          </a:xfrm>
        </p:spPr>
        <p:txBody>
          <a:bodyPr>
            <a:normAutofit/>
          </a:bodyPr>
          <a:lstStyle/>
          <a:p>
            <a:r>
              <a:rPr lang="fr-FR" dirty="0" smtClean="0"/>
              <a:t>Un espace transfrontalier est la confluence d’au moins deux périphéries nationales.</a:t>
            </a:r>
            <a:br>
              <a:rPr lang="fr-FR" dirty="0" smtClean="0"/>
            </a:br>
            <a:r>
              <a:rPr lang="fr-FR" dirty="0" smtClean="0"/>
              <a:t> La nature de cet espace dépend des relations que les Etats et les populations entretiennent de part et d’autre de la frontière.</a:t>
            </a:r>
            <a:endParaRPr lang="fr-FR" dirty="0"/>
          </a:p>
        </p:txBody>
      </p:sp>
    </p:spTree>
    <p:extLst>
      <p:ext uri="{BB962C8B-B14F-4D97-AF65-F5344CB8AC3E}">
        <p14:creationId xmlns:p14="http://schemas.microsoft.com/office/powerpoint/2010/main" val="1696589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88640"/>
            <a:ext cx="7772400" cy="864096"/>
          </a:xfrm>
        </p:spPr>
        <p:txBody>
          <a:bodyPr>
            <a:noAutofit/>
          </a:bodyPr>
          <a:lstStyle/>
          <a:p>
            <a:r>
              <a:rPr lang="fr-FR" sz="2800" dirty="0" smtClean="0"/>
              <a:t>Dynamiques régionales: ou diversités des organisations régionales</a:t>
            </a:r>
            <a:endParaRPr lang="fr-FR" sz="2800" dirty="0"/>
          </a:p>
        </p:txBody>
      </p:sp>
      <p:sp>
        <p:nvSpPr>
          <p:cNvPr id="3" name="Sous-titre 2"/>
          <p:cNvSpPr>
            <a:spLocks noGrp="1"/>
          </p:cNvSpPr>
          <p:nvPr>
            <p:ph type="subTitle" idx="1"/>
          </p:nvPr>
        </p:nvSpPr>
        <p:spPr>
          <a:xfrm>
            <a:off x="467544" y="1268760"/>
            <a:ext cx="8424936" cy="4968552"/>
          </a:xfrm>
        </p:spPr>
        <p:txBody>
          <a:bodyPr>
            <a:normAutofit fontScale="55000" lnSpcReduction="20000"/>
          </a:bodyPr>
          <a:lstStyle/>
          <a:p>
            <a:pPr marL="457200" indent="-457200" algn="just">
              <a:buFont typeface="Wingdings" panose="05000000000000000000" pitchFamily="2" charset="2"/>
              <a:buChar char="§"/>
            </a:pPr>
            <a:r>
              <a:rPr lang="fr-FR" sz="3800" dirty="0" smtClean="0"/>
              <a:t>Les organisations régionales ont indéniablement gagné en importance dans le fonctionnement du monde. Rares sont les secteurs d’activité qui ne sont plus couverts aujourd’hui par ces   entités, rares sont aussi les États qui n’en intègrent aucune.</a:t>
            </a:r>
          </a:p>
          <a:p>
            <a:pPr marL="457200" indent="-457200" algn="just">
              <a:buFont typeface="Wingdings" panose="05000000000000000000" pitchFamily="2" charset="2"/>
              <a:buChar char="§"/>
            </a:pPr>
            <a:endParaRPr lang="fr-FR" sz="3800" dirty="0"/>
          </a:p>
          <a:p>
            <a:pPr marL="457200" indent="-457200" algn="just">
              <a:buFont typeface="Wingdings" panose="05000000000000000000" pitchFamily="2" charset="2"/>
              <a:buChar char="§"/>
            </a:pPr>
            <a:r>
              <a:rPr lang="fr-FR" sz="3800" dirty="0" smtClean="0"/>
              <a:t> La question de développement est devenue une problématique globale et les économies se construisent désormais autour d’une forme de régionalisme économique. </a:t>
            </a:r>
          </a:p>
          <a:p>
            <a:endParaRPr lang="fr-FR" dirty="0" smtClean="0"/>
          </a:p>
          <a:p>
            <a:pPr marL="457200" indent="-457200">
              <a:buFont typeface="Wingdings" panose="05000000000000000000" pitchFamily="2" charset="2"/>
              <a:buChar char="§"/>
            </a:pPr>
            <a:r>
              <a:rPr lang="fr-FR" sz="3600" dirty="0" smtClean="0"/>
              <a:t>Les États mènent une grande partie de leur politique étrangère à partir des blocs régionaux, tel </a:t>
            </a:r>
          </a:p>
          <a:p>
            <a:r>
              <a:rPr lang="fr-FR" sz="3600" dirty="0" smtClean="0"/>
              <a:t>est le cas de l’UE. </a:t>
            </a:r>
          </a:p>
          <a:p>
            <a:endParaRPr lang="fr-FR" sz="3600" dirty="0" smtClean="0"/>
          </a:p>
          <a:p>
            <a:pPr marL="457200" indent="-457200">
              <a:buFont typeface="Wingdings" panose="05000000000000000000" pitchFamily="2" charset="2"/>
              <a:buChar char="§"/>
            </a:pPr>
            <a:r>
              <a:rPr lang="fr-FR" sz="3600" dirty="0" smtClean="0"/>
              <a:t>Au-delà de l’économie, les questions environnementales mais aussi de </a:t>
            </a:r>
          </a:p>
          <a:p>
            <a:r>
              <a:rPr lang="fr-FR" sz="3600" b="1" dirty="0" smtClean="0"/>
              <a:t>sécurité et de maintien de la paix sont fréquemment devenues des préoccupations régionales</a:t>
            </a:r>
            <a:r>
              <a:rPr lang="fr-FR" sz="3600" dirty="0" smtClean="0"/>
              <a:t>. </a:t>
            </a:r>
          </a:p>
          <a:p>
            <a:r>
              <a:rPr lang="fr-FR" sz="3600" dirty="0" smtClean="0"/>
              <a:t>(Le premier alinéa de l’article 52 de la Charte des Nations unies) </a:t>
            </a:r>
            <a:endParaRPr lang="fr-FR" sz="3600" dirty="0"/>
          </a:p>
        </p:txBody>
      </p:sp>
    </p:spTree>
    <p:extLst>
      <p:ext uri="{BB962C8B-B14F-4D97-AF65-F5344CB8AC3E}">
        <p14:creationId xmlns:p14="http://schemas.microsoft.com/office/powerpoint/2010/main" val="1777786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229600" cy="648072"/>
          </a:xfrm>
        </p:spPr>
        <p:txBody>
          <a:bodyPr>
            <a:normAutofit fontScale="90000"/>
          </a:bodyPr>
          <a:lstStyle/>
          <a:p>
            <a:r>
              <a:rPr lang="fr-FR" sz="2400" b="1" dirty="0" smtClean="0"/>
              <a:t>Les principales organisations intergouvernementales de </a:t>
            </a:r>
            <a:r>
              <a:rPr lang="fr-FR" sz="2700" b="1" dirty="0" smtClean="0"/>
              <a:t>sécurité dans le monde</a:t>
            </a:r>
            <a:endParaRPr lang="fr-FR" sz="2700"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8346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681</Words>
  <Application>Microsoft Office PowerPoint</Application>
  <PresentationFormat>Affichage à l'écran (4:3)</PresentationFormat>
  <Paragraphs>66</Paragraphs>
  <Slides>17</Slides>
  <Notes>0</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Présentation PowerPoint</vt:lpstr>
      <vt:lpstr>  </vt:lpstr>
      <vt:lpstr> La notion de frontière et ses rapports avec la sécurité </vt:lpstr>
      <vt:lpstr>La frontière dans la logique de la sécurité transfrontalière</vt:lpstr>
      <vt:lpstr>Un exemple d’ espace transfrontalier avec possibilité de produire une sécurité transfrontalière </vt:lpstr>
      <vt:lpstr>                               Exemple de frontière où la sécurité transfrontalière n’est pas envisageable</vt:lpstr>
      <vt:lpstr>Un espace transfrontalier est la confluence d’au moins deux périphéries nationales.  La nature de cet espace dépend des relations que les Etats et les populations entretiennent de part et d’autre de la frontière.</vt:lpstr>
      <vt:lpstr>Dynamiques régionales: ou diversités des organisations régionales</vt:lpstr>
      <vt:lpstr>Les principales organisations intergouvernementales de sécurité dans le monde</vt:lpstr>
      <vt:lpstr> Les théories explicatives de la sécurité transfrontière </vt:lpstr>
      <vt:lpstr>La théorie Idéaliste Les principaux auteurs : J. Burton, G. Clark, R. Falk, F. Kratochwill M. Walzer   Dimension d’analyse:  Ethique et droit  Niveau d’analyse: Organisations  intergouvernementales  et sociétés civiles Postulat:  Les États se soumettent ou sont contraints de se soumettre aux règles de droit. A partir de là, les conflits et les guerres peuvent être éliminés . La paix repose sur l’ Etat de droit. Conception et type de sécurité produite Sécurité collective  </vt:lpstr>
      <vt:lpstr>La théorie libérale et néolibérale </vt:lpstr>
      <vt:lpstr>Les limites de l’approche statocentrée de la sécurité</vt:lpstr>
      <vt:lpstr> Les Formes de violences entre l’État et la population  proposées par Christian MESSE </vt:lpstr>
      <vt:lpstr>Les avantages de la sécurité transfrontalière </vt:lpstr>
      <vt:lpstr>Présentation PowerPoint</vt:lpstr>
      <vt:lpstr>    RÉSUMÉ DU SÉMINAIRE DU JOUR La sécurité transfrontalière  mise en place par des organisations régionales semble devenir l’une des méthodes nouvellement découvertes pour faire face au défi sécuritaire et de paix dans le monde notamment en Afrique.  En effet elle permet aux Etats  de faire face  aux nouvelles  formes de  menaces notamment le terrorismes, la criminalité transfrontalières et promouvoir  la  sécurité coopérative ou collective pour aboutir à la sécurité commune et la construction d’une identité régionale de sécurité et de la paix.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DYNAMIQUES REGIONALES ET SECURITE DES ESPACES TRANSFRONTALIERS EN AFRIQUE</dc:title>
  <dc:creator>COMPAQ</dc:creator>
  <cp:lastModifiedBy>COMPAQ</cp:lastModifiedBy>
  <cp:revision>74</cp:revision>
  <dcterms:created xsi:type="dcterms:W3CDTF">2023-11-19T12:10:31Z</dcterms:created>
  <dcterms:modified xsi:type="dcterms:W3CDTF">2023-12-14T21:08:04Z</dcterms:modified>
</cp:coreProperties>
</file>